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8" r:id="rId3"/>
    <p:sldId id="296" r:id="rId4"/>
    <p:sldId id="289" r:id="rId5"/>
    <p:sldId id="301" r:id="rId6"/>
    <p:sldId id="311" r:id="rId7"/>
    <p:sldId id="324" r:id="rId8"/>
    <p:sldId id="313" r:id="rId9"/>
    <p:sldId id="298" r:id="rId10"/>
    <p:sldId id="326" r:id="rId11"/>
    <p:sldId id="325" r:id="rId12"/>
    <p:sldId id="327" r:id="rId13"/>
    <p:sldId id="328" r:id="rId14"/>
    <p:sldId id="291" r:id="rId15"/>
    <p:sldId id="290" r:id="rId16"/>
    <p:sldId id="315" r:id="rId17"/>
    <p:sldId id="331" r:id="rId18"/>
    <p:sldId id="320" r:id="rId19"/>
    <p:sldId id="332" r:id="rId20"/>
    <p:sldId id="318" r:id="rId21"/>
    <p:sldId id="319" r:id="rId22"/>
    <p:sldId id="321" r:id="rId23"/>
    <p:sldId id="322" r:id="rId24"/>
    <p:sldId id="294" r:id="rId25"/>
    <p:sldId id="257" r:id="rId26"/>
    <p:sldId id="304" r:id="rId27"/>
    <p:sldId id="305" r:id="rId28"/>
    <p:sldId id="306" r:id="rId29"/>
    <p:sldId id="258" r:id="rId30"/>
    <p:sldId id="307" r:id="rId31"/>
    <p:sldId id="303" r:id="rId32"/>
    <p:sldId id="308" r:id="rId33"/>
    <p:sldId id="310" r:id="rId34"/>
    <p:sldId id="309" r:id="rId35"/>
    <p:sldId id="270" r:id="rId36"/>
    <p:sldId id="271" r:id="rId37"/>
    <p:sldId id="272" r:id="rId38"/>
    <p:sldId id="276" r:id="rId39"/>
    <p:sldId id="297" r:id="rId40"/>
  </p:sldIdLst>
  <p:sldSz cx="12192000" cy="6858000"/>
  <p:notesSz cx="6797675" cy="98567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343" autoAdjust="0"/>
  </p:normalViewPr>
  <p:slideViewPr>
    <p:cSldViewPr snapToGrid="0">
      <p:cViewPr>
        <p:scale>
          <a:sx n="75" d="100"/>
          <a:sy n="75" d="100"/>
        </p:scale>
        <p:origin x="-336"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68573A-F910-4DD6-8613-3B4C5EF13178}"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it-IT"/>
        </a:p>
      </dgm:t>
    </dgm:pt>
    <dgm:pt modelId="{91E3E87E-430D-46F3-B1D9-BC4F1F60B2E1}">
      <dgm:prSet phldrT="[Testo]"/>
      <dgm:spPr/>
      <dgm:t>
        <a:bodyPr/>
        <a:lstStyle/>
        <a:p>
          <a:r>
            <a:rPr lang="it-IT" dirty="0"/>
            <a:t>MISSION</a:t>
          </a:r>
        </a:p>
      </dgm:t>
    </dgm:pt>
    <dgm:pt modelId="{1937DE58-3B76-475B-A138-F5AD909A542B}" type="parTrans" cxnId="{33F5B12E-7D4B-4144-A0F9-0B04315019DC}">
      <dgm:prSet/>
      <dgm:spPr/>
      <dgm:t>
        <a:bodyPr/>
        <a:lstStyle/>
        <a:p>
          <a:endParaRPr lang="it-IT"/>
        </a:p>
      </dgm:t>
    </dgm:pt>
    <dgm:pt modelId="{3A31C9E3-892A-4F8A-88A1-3E53C1D278D4}" type="sibTrans" cxnId="{33F5B12E-7D4B-4144-A0F9-0B04315019DC}">
      <dgm:prSet/>
      <dgm:spPr/>
      <dgm:t>
        <a:bodyPr/>
        <a:lstStyle/>
        <a:p>
          <a:endParaRPr lang="it-IT"/>
        </a:p>
      </dgm:t>
    </dgm:pt>
    <dgm:pt modelId="{7C60CAE8-FF0C-4CD8-8588-0513A08C8834}">
      <dgm:prSet phldrT="[Testo]"/>
      <dgm:spPr/>
      <dgm:t>
        <a:bodyPr/>
        <a:lstStyle/>
        <a:p>
          <a:r>
            <a:rPr lang="it-IT" dirty="0"/>
            <a:t>DIMENSIONE CURRICOLARE</a:t>
          </a:r>
        </a:p>
      </dgm:t>
    </dgm:pt>
    <dgm:pt modelId="{AC48FDF5-503C-421B-84E6-666044BB7E60}" type="parTrans" cxnId="{E28DAD7F-8914-4673-B9C8-923A00FBA312}">
      <dgm:prSet/>
      <dgm:spPr/>
      <dgm:t>
        <a:bodyPr/>
        <a:lstStyle/>
        <a:p>
          <a:endParaRPr lang="it-IT"/>
        </a:p>
      </dgm:t>
    </dgm:pt>
    <dgm:pt modelId="{7A3D5BF3-BFDF-445C-88E6-64764196120D}" type="sibTrans" cxnId="{E28DAD7F-8914-4673-B9C8-923A00FBA312}">
      <dgm:prSet/>
      <dgm:spPr/>
      <dgm:t>
        <a:bodyPr/>
        <a:lstStyle/>
        <a:p>
          <a:endParaRPr lang="it-IT"/>
        </a:p>
      </dgm:t>
    </dgm:pt>
    <dgm:pt modelId="{F9F9D388-76F4-4935-B369-15180531FEE5}" type="pres">
      <dgm:prSet presAssocID="{F568573A-F910-4DD6-8613-3B4C5EF13178}" presName="rootnode" presStyleCnt="0">
        <dgm:presLayoutVars>
          <dgm:chMax/>
          <dgm:chPref/>
          <dgm:dir/>
          <dgm:animLvl val="lvl"/>
        </dgm:presLayoutVars>
      </dgm:prSet>
      <dgm:spPr/>
      <dgm:t>
        <a:bodyPr/>
        <a:lstStyle/>
        <a:p>
          <a:endParaRPr lang="it-IT"/>
        </a:p>
      </dgm:t>
    </dgm:pt>
    <dgm:pt modelId="{5F2D25FB-53A3-475C-9D2E-DA3212E131AA}" type="pres">
      <dgm:prSet presAssocID="{91E3E87E-430D-46F3-B1D9-BC4F1F60B2E1}" presName="composite" presStyleCnt="0"/>
      <dgm:spPr/>
    </dgm:pt>
    <dgm:pt modelId="{26311E40-5504-4D36-BD94-2C921A1F93BD}" type="pres">
      <dgm:prSet presAssocID="{91E3E87E-430D-46F3-B1D9-BC4F1F60B2E1}" presName="bentUpArrow1" presStyleLbl="alignImgPlace1" presStyleIdx="0" presStyleCnt="1" custScaleX="76304" custScaleY="32391" custLinFactY="-15419" custLinFactNeighborX="8840" custLinFactNeighborY="-100000"/>
      <dgm:spPr/>
    </dgm:pt>
    <dgm:pt modelId="{5BCDE7D7-086C-424D-8421-17DB03A127C0}" type="pres">
      <dgm:prSet presAssocID="{91E3E87E-430D-46F3-B1D9-BC4F1F60B2E1}" presName="ParentText" presStyleLbl="node1" presStyleIdx="0" presStyleCnt="2" custScaleX="61061" custScaleY="50955" custLinFactNeighborX="-26131" custLinFactNeighborY="-40961">
        <dgm:presLayoutVars>
          <dgm:chMax val="1"/>
          <dgm:chPref val="1"/>
          <dgm:bulletEnabled val="1"/>
        </dgm:presLayoutVars>
      </dgm:prSet>
      <dgm:spPr/>
      <dgm:t>
        <a:bodyPr/>
        <a:lstStyle/>
        <a:p>
          <a:endParaRPr lang="it-IT"/>
        </a:p>
      </dgm:t>
    </dgm:pt>
    <dgm:pt modelId="{3108FBE7-B0D0-45CB-81BF-908C921AC621}" type="pres">
      <dgm:prSet presAssocID="{91E3E87E-430D-46F3-B1D9-BC4F1F60B2E1}" presName="ChildText" presStyleLbl="revTx" presStyleIdx="0" presStyleCnt="1">
        <dgm:presLayoutVars>
          <dgm:chMax val="0"/>
          <dgm:chPref val="0"/>
          <dgm:bulletEnabled val="1"/>
        </dgm:presLayoutVars>
      </dgm:prSet>
      <dgm:spPr/>
    </dgm:pt>
    <dgm:pt modelId="{A88131BE-74C3-4AC2-9518-7173B31050E0}" type="pres">
      <dgm:prSet presAssocID="{3A31C9E3-892A-4F8A-88A1-3E53C1D278D4}" presName="sibTrans" presStyleCnt="0"/>
      <dgm:spPr/>
    </dgm:pt>
    <dgm:pt modelId="{B6AA8CB0-0AD1-4C54-BE99-0116FB28A0E4}" type="pres">
      <dgm:prSet presAssocID="{7C60CAE8-FF0C-4CD8-8588-0513A08C8834}" presName="composite" presStyleCnt="0"/>
      <dgm:spPr/>
    </dgm:pt>
    <dgm:pt modelId="{0B43CF91-0918-4FB6-A9AA-4B5FCEBAB8F2}" type="pres">
      <dgm:prSet presAssocID="{7C60CAE8-FF0C-4CD8-8588-0513A08C8834}" presName="ParentText" presStyleLbl="node1" presStyleIdx="1" presStyleCnt="2" custScaleX="62987" custScaleY="56578" custLinFactNeighborX="-13652" custLinFactNeighborY="-68167">
        <dgm:presLayoutVars>
          <dgm:chMax val="1"/>
          <dgm:chPref val="1"/>
          <dgm:bulletEnabled val="1"/>
        </dgm:presLayoutVars>
      </dgm:prSet>
      <dgm:spPr/>
      <dgm:t>
        <a:bodyPr/>
        <a:lstStyle/>
        <a:p>
          <a:endParaRPr lang="it-IT"/>
        </a:p>
      </dgm:t>
    </dgm:pt>
  </dgm:ptLst>
  <dgm:cxnLst>
    <dgm:cxn modelId="{33F5B12E-7D4B-4144-A0F9-0B04315019DC}" srcId="{F568573A-F910-4DD6-8613-3B4C5EF13178}" destId="{91E3E87E-430D-46F3-B1D9-BC4F1F60B2E1}" srcOrd="0" destOrd="0" parTransId="{1937DE58-3B76-475B-A138-F5AD909A542B}" sibTransId="{3A31C9E3-892A-4F8A-88A1-3E53C1D278D4}"/>
    <dgm:cxn modelId="{D6287145-4113-43B6-82EA-30AA18D18667}" type="presOf" srcId="{7C60CAE8-FF0C-4CD8-8588-0513A08C8834}" destId="{0B43CF91-0918-4FB6-A9AA-4B5FCEBAB8F2}" srcOrd="0" destOrd="0" presId="urn:microsoft.com/office/officeart/2005/8/layout/StepDownProcess"/>
    <dgm:cxn modelId="{911578E1-99F2-4CDC-AC75-19CB039A5B4B}" type="presOf" srcId="{91E3E87E-430D-46F3-B1D9-BC4F1F60B2E1}" destId="{5BCDE7D7-086C-424D-8421-17DB03A127C0}" srcOrd="0" destOrd="0" presId="urn:microsoft.com/office/officeart/2005/8/layout/StepDownProcess"/>
    <dgm:cxn modelId="{E28DAD7F-8914-4673-B9C8-923A00FBA312}" srcId="{F568573A-F910-4DD6-8613-3B4C5EF13178}" destId="{7C60CAE8-FF0C-4CD8-8588-0513A08C8834}" srcOrd="1" destOrd="0" parTransId="{AC48FDF5-503C-421B-84E6-666044BB7E60}" sibTransId="{7A3D5BF3-BFDF-445C-88E6-64764196120D}"/>
    <dgm:cxn modelId="{FAD9B192-A8C2-42DD-8181-EB3ADB1B803B}" type="presOf" srcId="{F568573A-F910-4DD6-8613-3B4C5EF13178}" destId="{F9F9D388-76F4-4935-B369-15180531FEE5}" srcOrd="0" destOrd="0" presId="urn:microsoft.com/office/officeart/2005/8/layout/StepDownProcess"/>
    <dgm:cxn modelId="{D86E56DF-D82C-4B5F-94FD-19009B2BF1BE}" type="presParOf" srcId="{F9F9D388-76F4-4935-B369-15180531FEE5}" destId="{5F2D25FB-53A3-475C-9D2E-DA3212E131AA}" srcOrd="0" destOrd="0" presId="urn:microsoft.com/office/officeart/2005/8/layout/StepDownProcess"/>
    <dgm:cxn modelId="{B5E32D6C-785C-4BCA-A789-88E0DB9633DA}" type="presParOf" srcId="{5F2D25FB-53A3-475C-9D2E-DA3212E131AA}" destId="{26311E40-5504-4D36-BD94-2C921A1F93BD}" srcOrd="0" destOrd="0" presId="urn:microsoft.com/office/officeart/2005/8/layout/StepDownProcess"/>
    <dgm:cxn modelId="{60439CFA-AAA4-459B-ABEB-B09C7B265E86}" type="presParOf" srcId="{5F2D25FB-53A3-475C-9D2E-DA3212E131AA}" destId="{5BCDE7D7-086C-424D-8421-17DB03A127C0}" srcOrd="1" destOrd="0" presId="urn:microsoft.com/office/officeart/2005/8/layout/StepDownProcess"/>
    <dgm:cxn modelId="{265F495A-BFF5-4CB8-A384-8818AC2D3930}" type="presParOf" srcId="{5F2D25FB-53A3-475C-9D2E-DA3212E131AA}" destId="{3108FBE7-B0D0-45CB-81BF-908C921AC621}" srcOrd="2" destOrd="0" presId="urn:microsoft.com/office/officeart/2005/8/layout/StepDownProcess"/>
    <dgm:cxn modelId="{C775D62F-16B1-4714-8B09-4B9892B5126D}" type="presParOf" srcId="{F9F9D388-76F4-4935-B369-15180531FEE5}" destId="{A88131BE-74C3-4AC2-9518-7173B31050E0}" srcOrd="1" destOrd="0" presId="urn:microsoft.com/office/officeart/2005/8/layout/StepDownProcess"/>
    <dgm:cxn modelId="{3B95D27C-1416-466A-A419-41040CA49EE3}" type="presParOf" srcId="{F9F9D388-76F4-4935-B369-15180531FEE5}" destId="{B6AA8CB0-0AD1-4C54-BE99-0116FB28A0E4}" srcOrd="2" destOrd="0" presId="urn:microsoft.com/office/officeart/2005/8/layout/StepDownProcess"/>
    <dgm:cxn modelId="{52F8B0B8-86E7-478E-8162-1198550AE955}" type="presParOf" srcId="{B6AA8CB0-0AD1-4C54-BE99-0116FB28A0E4}" destId="{0B43CF91-0918-4FB6-A9AA-4B5FCEBAB8F2}"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DD5B93-1292-42A2-98D2-C6B3E2CF532F}"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it-IT"/>
        </a:p>
      </dgm:t>
    </dgm:pt>
    <dgm:pt modelId="{5CAC1041-83A2-4BC6-A241-340B463D4D3F}">
      <dgm:prSet phldrT="[Testo]"/>
      <dgm:spPr/>
      <dgm:t>
        <a:bodyPr/>
        <a:lstStyle/>
        <a:p>
          <a:r>
            <a:rPr lang="it-IT" dirty="0"/>
            <a:t>MISSION</a:t>
          </a:r>
        </a:p>
      </dgm:t>
    </dgm:pt>
    <dgm:pt modelId="{F68050E6-D4F6-4BE5-A6BA-1038C2EDE052}" type="parTrans" cxnId="{D0715077-BF47-4D62-B792-6CFB445BDAF3}">
      <dgm:prSet/>
      <dgm:spPr/>
      <dgm:t>
        <a:bodyPr/>
        <a:lstStyle/>
        <a:p>
          <a:endParaRPr lang="it-IT"/>
        </a:p>
      </dgm:t>
    </dgm:pt>
    <dgm:pt modelId="{C5A27BD2-9EB3-4B39-8CBE-1DD50F27D268}" type="sibTrans" cxnId="{D0715077-BF47-4D62-B792-6CFB445BDAF3}">
      <dgm:prSet/>
      <dgm:spPr/>
      <dgm:t>
        <a:bodyPr/>
        <a:lstStyle/>
        <a:p>
          <a:endParaRPr lang="it-IT"/>
        </a:p>
      </dgm:t>
    </dgm:pt>
    <dgm:pt modelId="{819844D1-6FF9-4B8E-B1B5-10B1E281AFB9}">
      <dgm:prSet phldrT="[Testo]"/>
      <dgm:spPr/>
      <dgm:t>
        <a:bodyPr/>
        <a:lstStyle/>
        <a:p>
          <a:r>
            <a:rPr lang="it-IT" dirty="0"/>
            <a:t>DIMENSIONE ORGANIZZATIVA -GESTIONALE</a:t>
          </a:r>
        </a:p>
      </dgm:t>
    </dgm:pt>
    <dgm:pt modelId="{86D7D5F3-664B-49E5-AA9D-27C0CCA8864B}" type="parTrans" cxnId="{64CE9060-C00D-4C06-93F7-5CC095F3D2FE}">
      <dgm:prSet/>
      <dgm:spPr/>
      <dgm:t>
        <a:bodyPr/>
        <a:lstStyle/>
        <a:p>
          <a:endParaRPr lang="it-IT"/>
        </a:p>
      </dgm:t>
    </dgm:pt>
    <dgm:pt modelId="{8013DC28-A9F9-4106-A828-79402F6EFF1D}" type="sibTrans" cxnId="{64CE9060-C00D-4C06-93F7-5CC095F3D2FE}">
      <dgm:prSet/>
      <dgm:spPr/>
      <dgm:t>
        <a:bodyPr/>
        <a:lstStyle/>
        <a:p>
          <a:endParaRPr lang="it-IT"/>
        </a:p>
      </dgm:t>
    </dgm:pt>
    <dgm:pt modelId="{E97D95AB-01D8-4517-8D32-0F114228E3AC}" type="pres">
      <dgm:prSet presAssocID="{F3DD5B93-1292-42A2-98D2-C6B3E2CF532F}" presName="Name0" presStyleCnt="0">
        <dgm:presLayoutVars>
          <dgm:dir/>
          <dgm:animLvl val="lvl"/>
          <dgm:resizeHandles val="exact"/>
        </dgm:presLayoutVars>
      </dgm:prSet>
      <dgm:spPr/>
      <dgm:t>
        <a:bodyPr/>
        <a:lstStyle/>
        <a:p>
          <a:endParaRPr lang="it-IT"/>
        </a:p>
      </dgm:t>
    </dgm:pt>
    <dgm:pt modelId="{2665A05B-AB8C-40AB-ADF8-190203385120}" type="pres">
      <dgm:prSet presAssocID="{5CAC1041-83A2-4BC6-A241-340B463D4D3F}" presName="boxAndChildren" presStyleCnt="0"/>
      <dgm:spPr/>
    </dgm:pt>
    <dgm:pt modelId="{CBEDCE38-CA16-4829-A868-768FDEB626DE}" type="pres">
      <dgm:prSet presAssocID="{5CAC1041-83A2-4BC6-A241-340B463D4D3F}" presName="parentTextBox" presStyleLbl="node1" presStyleIdx="0" presStyleCnt="1"/>
      <dgm:spPr/>
      <dgm:t>
        <a:bodyPr/>
        <a:lstStyle/>
        <a:p>
          <a:endParaRPr lang="it-IT"/>
        </a:p>
      </dgm:t>
    </dgm:pt>
    <dgm:pt modelId="{242AF281-B267-4CCC-AFF3-99F91822E31B}" type="pres">
      <dgm:prSet presAssocID="{5CAC1041-83A2-4BC6-A241-340B463D4D3F}" presName="entireBox" presStyleLbl="node1" presStyleIdx="0" presStyleCnt="1"/>
      <dgm:spPr/>
      <dgm:t>
        <a:bodyPr/>
        <a:lstStyle/>
        <a:p>
          <a:endParaRPr lang="it-IT"/>
        </a:p>
      </dgm:t>
    </dgm:pt>
    <dgm:pt modelId="{F589D639-E72F-409B-81BF-76CBFB3192BE}" type="pres">
      <dgm:prSet presAssocID="{5CAC1041-83A2-4BC6-A241-340B463D4D3F}" presName="descendantBox" presStyleCnt="0"/>
      <dgm:spPr/>
    </dgm:pt>
    <dgm:pt modelId="{722A1FF2-D37F-4E36-97AD-EA410647033F}" type="pres">
      <dgm:prSet presAssocID="{819844D1-6FF9-4B8E-B1B5-10B1E281AFB9}" presName="childTextBox" presStyleLbl="fgAccFollowNode1" presStyleIdx="0" presStyleCnt="1" custLinFactNeighborY="23027">
        <dgm:presLayoutVars>
          <dgm:bulletEnabled val="1"/>
        </dgm:presLayoutVars>
      </dgm:prSet>
      <dgm:spPr/>
      <dgm:t>
        <a:bodyPr/>
        <a:lstStyle/>
        <a:p>
          <a:endParaRPr lang="it-IT"/>
        </a:p>
      </dgm:t>
    </dgm:pt>
  </dgm:ptLst>
  <dgm:cxnLst>
    <dgm:cxn modelId="{A925531C-BC5D-4D1E-834B-6C28DA84E942}" type="presOf" srcId="{819844D1-6FF9-4B8E-B1B5-10B1E281AFB9}" destId="{722A1FF2-D37F-4E36-97AD-EA410647033F}" srcOrd="0" destOrd="0" presId="urn:microsoft.com/office/officeart/2005/8/layout/process4"/>
    <dgm:cxn modelId="{64CE9060-C00D-4C06-93F7-5CC095F3D2FE}" srcId="{5CAC1041-83A2-4BC6-A241-340B463D4D3F}" destId="{819844D1-6FF9-4B8E-B1B5-10B1E281AFB9}" srcOrd="0" destOrd="0" parTransId="{86D7D5F3-664B-49E5-AA9D-27C0CCA8864B}" sibTransId="{8013DC28-A9F9-4106-A828-79402F6EFF1D}"/>
    <dgm:cxn modelId="{CA511499-3C24-42BC-B887-57001AB66CEC}" type="presOf" srcId="{5CAC1041-83A2-4BC6-A241-340B463D4D3F}" destId="{242AF281-B267-4CCC-AFF3-99F91822E31B}" srcOrd="1" destOrd="0" presId="urn:microsoft.com/office/officeart/2005/8/layout/process4"/>
    <dgm:cxn modelId="{940EFD8A-A989-433A-87E6-D77CCDD5510E}" type="presOf" srcId="{5CAC1041-83A2-4BC6-A241-340B463D4D3F}" destId="{CBEDCE38-CA16-4829-A868-768FDEB626DE}" srcOrd="0" destOrd="0" presId="urn:microsoft.com/office/officeart/2005/8/layout/process4"/>
    <dgm:cxn modelId="{D0715077-BF47-4D62-B792-6CFB445BDAF3}" srcId="{F3DD5B93-1292-42A2-98D2-C6B3E2CF532F}" destId="{5CAC1041-83A2-4BC6-A241-340B463D4D3F}" srcOrd="0" destOrd="0" parTransId="{F68050E6-D4F6-4BE5-A6BA-1038C2EDE052}" sibTransId="{C5A27BD2-9EB3-4B39-8CBE-1DD50F27D268}"/>
    <dgm:cxn modelId="{2668E95F-A753-4A7E-B3DF-456AF7534961}" type="presOf" srcId="{F3DD5B93-1292-42A2-98D2-C6B3E2CF532F}" destId="{E97D95AB-01D8-4517-8D32-0F114228E3AC}" srcOrd="0" destOrd="0" presId="urn:microsoft.com/office/officeart/2005/8/layout/process4"/>
    <dgm:cxn modelId="{6B3925E5-F1A1-4BE4-87B1-0253EE6D1998}" type="presParOf" srcId="{E97D95AB-01D8-4517-8D32-0F114228E3AC}" destId="{2665A05B-AB8C-40AB-ADF8-190203385120}" srcOrd="0" destOrd="0" presId="urn:microsoft.com/office/officeart/2005/8/layout/process4"/>
    <dgm:cxn modelId="{ADD998F4-38B6-42DE-8A5B-56F5997125BD}" type="presParOf" srcId="{2665A05B-AB8C-40AB-ADF8-190203385120}" destId="{CBEDCE38-CA16-4829-A868-768FDEB626DE}" srcOrd="0" destOrd="0" presId="urn:microsoft.com/office/officeart/2005/8/layout/process4"/>
    <dgm:cxn modelId="{05012C49-009E-4157-9378-AA87C75CDF20}" type="presParOf" srcId="{2665A05B-AB8C-40AB-ADF8-190203385120}" destId="{242AF281-B267-4CCC-AFF3-99F91822E31B}" srcOrd="1" destOrd="0" presId="urn:microsoft.com/office/officeart/2005/8/layout/process4"/>
    <dgm:cxn modelId="{D3D8C5B1-D340-477C-B09F-6890627D6705}" type="presParOf" srcId="{2665A05B-AB8C-40AB-ADF8-190203385120}" destId="{F589D639-E72F-409B-81BF-76CBFB3192BE}" srcOrd="2" destOrd="0" presId="urn:microsoft.com/office/officeart/2005/8/layout/process4"/>
    <dgm:cxn modelId="{2CC9DEE4-2AB1-45B2-8E0E-7EC56D543A25}" type="presParOf" srcId="{F589D639-E72F-409B-81BF-76CBFB3192BE}" destId="{722A1FF2-D37F-4E36-97AD-EA410647033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A0D01E-B871-44B4-8673-1A2F7A14F99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E22BEA4C-AC1E-47F8-8AD0-5ED30273EF54}">
      <dgm:prSet phldrT="[Testo]" custT="1"/>
      <dgm:spPr/>
      <dgm:t>
        <a:bodyPr/>
        <a:lstStyle/>
        <a:p>
          <a:r>
            <a:rPr lang="it-IT" sz="6000" dirty="0"/>
            <a:t>I NOSTRI PERCORSI</a:t>
          </a:r>
        </a:p>
      </dgm:t>
    </dgm:pt>
    <dgm:pt modelId="{19D7F85B-13F2-47AA-B053-341707D80BB9}" type="parTrans" cxnId="{9E9B617C-F9C4-41BF-9263-58F51AD678E1}">
      <dgm:prSet/>
      <dgm:spPr/>
      <dgm:t>
        <a:bodyPr/>
        <a:lstStyle/>
        <a:p>
          <a:endParaRPr lang="it-IT"/>
        </a:p>
      </dgm:t>
    </dgm:pt>
    <dgm:pt modelId="{7AF3404B-E462-43CD-856A-6BEE53857ABC}" type="sibTrans" cxnId="{9E9B617C-F9C4-41BF-9263-58F51AD678E1}">
      <dgm:prSet/>
      <dgm:spPr/>
      <dgm:t>
        <a:bodyPr/>
        <a:lstStyle/>
        <a:p>
          <a:endParaRPr lang="it-IT"/>
        </a:p>
      </dgm:t>
    </dgm:pt>
    <dgm:pt modelId="{8BEDE7F3-5971-4CCB-BA09-2A991A150639}" type="pres">
      <dgm:prSet presAssocID="{60A0D01E-B871-44B4-8673-1A2F7A14F99A}" presName="linear" presStyleCnt="0">
        <dgm:presLayoutVars>
          <dgm:animLvl val="lvl"/>
          <dgm:resizeHandles val="exact"/>
        </dgm:presLayoutVars>
      </dgm:prSet>
      <dgm:spPr/>
      <dgm:t>
        <a:bodyPr/>
        <a:lstStyle/>
        <a:p>
          <a:endParaRPr lang="it-IT"/>
        </a:p>
      </dgm:t>
    </dgm:pt>
    <dgm:pt modelId="{94B85B59-87C2-4AFC-8C8B-956C4F116673}" type="pres">
      <dgm:prSet presAssocID="{E22BEA4C-AC1E-47F8-8AD0-5ED30273EF54}" presName="parentText" presStyleLbl="node1" presStyleIdx="0" presStyleCnt="1" custScaleY="74912" custLinFactY="-22691" custLinFactNeighborX="-20342" custLinFactNeighborY="-100000">
        <dgm:presLayoutVars>
          <dgm:chMax val="0"/>
          <dgm:bulletEnabled val="1"/>
        </dgm:presLayoutVars>
      </dgm:prSet>
      <dgm:spPr/>
      <dgm:t>
        <a:bodyPr/>
        <a:lstStyle/>
        <a:p>
          <a:endParaRPr lang="it-IT"/>
        </a:p>
      </dgm:t>
    </dgm:pt>
  </dgm:ptLst>
  <dgm:cxnLst>
    <dgm:cxn modelId="{9E9B617C-F9C4-41BF-9263-58F51AD678E1}" srcId="{60A0D01E-B871-44B4-8673-1A2F7A14F99A}" destId="{E22BEA4C-AC1E-47F8-8AD0-5ED30273EF54}" srcOrd="0" destOrd="0" parTransId="{19D7F85B-13F2-47AA-B053-341707D80BB9}" sibTransId="{7AF3404B-E462-43CD-856A-6BEE53857ABC}"/>
    <dgm:cxn modelId="{13C9A9A3-E42F-4E1F-A2D0-4342F00DCEBF}" type="presOf" srcId="{60A0D01E-B871-44B4-8673-1A2F7A14F99A}" destId="{8BEDE7F3-5971-4CCB-BA09-2A991A150639}" srcOrd="0" destOrd="0" presId="urn:microsoft.com/office/officeart/2005/8/layout/vList2"/>
    <dgm:cxn modelId="{7B38B3B8-127C-4259-BB11-1F0B0F7B45BB}" type="presOf" srcId="{E22BEA4C-AC1E-47F8-8AD0-5ED30273EF54}" destId="{94B85B59-87C2-4AFC-8C8B-956C4F116673}" srcOrd="0" destOrd="0" presId="urn:microsoft.com/office/officeart/2005/8/layout/vList2"/>
    <dgm:cxn modelId="{524363AD-5A9B-4D47-9E87-908F16FB118A}" type="presParOf" srcId="{8BEDE7F3-5971-4CCB-BA09-2A991A150639}" destId="{94B85B59-87C2-4AFC-8C8B-956C4F11667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2C674B-9F1B-4245-B6F1-202EE66DBB9F}" type="doc">
      <dgm:prSet loTypeId="urn:microsoft.com/office/officeart/2005/8/layout/target3" loCatId="relationship" qsTypeId="urn:microsoft.com/office/officeart/2005/8/quickstyle/simple1" qsCatId="simple" csTypeId="urn:microsoft.com/office/officeart/2005/8/colors/colorful5" csCatId="colorful"/>
      <dgm:spPr/>
      <dgm:t>
        <a:bodyPr/>
        <a:lstStyle/>
        <a:p>
          <a:endParaRPr lang="it-IT"/>
        </a:p>
      </dgm:t>
    </dgm:pt>
    <dgm:pt modelId="{1B995B34-D695-485D-81B0-C555FC70291D}">
      <dgm:prSet/>
      <dgm:spPr/>
      <dgm:t>
        <a:bodyPr/>
        <a:lstStyle/>
        <a:p>
          <a:pPr rtl="0"/>
          <a:r>
            <a:rPr lang="it-IT"/>
            <a:t>ORARIO SCUOLA INFANZIA</a:t>
          </a:r>
        </a:p>
      </dgm:t>
    </dgm:pt>
    <dgm:pt modelId="{AC4916CD-7BFC-4A63-BD6A-5ADC5BAAE32E}" type="parTrans" cxnId="{795E69D6-555E-4262-902D-28651C4848E5}">
      <dgm:prSet/>
      <dgm:spPr/>
      <dgm:t>
        <a:bodyPr/>
        <a:lstStyle/>
        <a:p>
          <a:endParaRPr lang="it-IT"/>
        </a:p>
      </dgm:t>
    </dgm:pt>
    <dgm:pt modelId="{14D19327-D6CB-4D2E-80AF-8B55DE78B547}" type="sibTrans" cxnId="{795E69D6-555E-4262-902D-28651C4848E5}">
      <dgm:prSet/>
      <dgm:spPr/>
      <dgm:t>
        <a:bodyPr/>
        <a:lstStyle/>
        <a:p>
          <a:endParaRPr lang="it-IT"/>
        </a:p>
      </dgm:t>
    </dgm:pt>
    <dgm:pt modelId="{350BACE8-F4B0-48B5-B18B-4CFA4776A1B0}" type="pres">
      <dgm:prSet presAssocID="{BC2C674B-9F1B-4245-B6F1-202EE66DBB9F}" presName="Name0" presStyleCnt="0">
        <dgm:presLayoutVars>
          <dgm:chMax val="7"/>
          <dgm:dir/>
          <dgm:animLvl val="lvl"/>
          <dgm:resizeHandles val="exact"/>
        </dgm:presLayoutVars>
      </dgm:prSet>
      <dgm:spPr/>
      <dgm:t>
        <a:bodyPr/>
        <a:lstStyle/>
        <a:p>
          <a:endParaRPr lang="it-IT"/>
        </a:p>
      </dgm:t>
    </dgm:pt>
    <dgm:pt modelId="{179E18DE-8CFD-44C8-AD21-64C0F969C981}" type="pres">
      <dgm:prSet presAssocID="{1B995B34-D695-485D-81B0-C555FC70291D}" presName="circle1" presStyleLbl="node1" presStyleIdx="0" presStyleCnt="1"/>
      <dgm:spPr/>
    </dgm:pt>
    <dgm:pt modelId="{D6D0F074-F24A-494B-AC6E-724BD4C0F6FD}" type="pres">
      <dgm:prSet presAssocID="{1B995B34-D695-485D-81B0-C555FC70291D}" presName="space" presStyleCnt="0"/>
      <dgm:spPr/>
    </dgm:pt>
    <dgm:pt modelId="{5E4EDF72-0AF3-4D9B-AD69-329E1F7FB23C}" type="pres">
      <dgm:prSet presAssocID="{1B995B34-D695-485D-81B0-C555FC70291D}" presName="rect1" presStyleLbl="alignAcc1" presStyleIdx="0" presStyleCnt="1" custLinFactNeighborX="0" custLinFactNeighborY="-24476"/>
      <dgm:spPr/>
      <dgm:t>
        <a:bodyPr/>
        <a:lstStyle/>
        <a:p>
          <a:endParaRPr lang="it-IT"/>
        </a:p>
      </dgm:t>
    </dgm:pt>
    <dgm:pt modelId="{770FD316-2BD5-48B1-BF4C-3F0FEF47D234}" type="pres">
      <dgm:prSet presAssocID="{1B995B34-D695-485D-81B0-C555FC70291D}" presName="rect1ParTxNoCh" presStyleLbl="alignAcc1" presStyleIdx="0" presStyleCnt="1">
        <dgm:presLayoutVars>
          <dgm:chMax val="1"/>
          <dgm:bulletEnabled val="1"/>
        </dgm:presLayoutVars>
      </dgm:prSet>
      <dgm:spPr/>
      <dgm:t>
        <a:bodyPr/>
        <a:lstStyle/>
        <a:p>
          <a:endParaRPr lang="it-IT"/>
        </a:p>
      </dgm:t>
    </dgm:pt>
  </dgm:ptLst>
  <dgm:cxnLst>
    <dgm:cxn modelId="{D3C1F87B-7DAA-4ABD-AE9D-40FA1C9BB32F}" type="presOf" srcId="{1B995B34-D695-485D-81B0-C555FC70291D}" destId="{5E4EDF72-0AF3-4D9B-AD69-329E1F7FB23C}" srcOrd="0" destOrd="0" presId="urn:microsoft.com/office/officeart/2005/8/layout/target3"/>
    <dgm:cxn modelId="{4AA251B3-397A-46F5-A983-AC9AFCF87344}" type="presOf" srcId="{BC2C674B-9F1B-4245-B6F1-202EE66DBB9F}" destId="{350BACE8-F4B0-48B5-B18B-4CFA4776A1B0}" srcOrd="0" destOrd="0" presId="urn:microsoft.com/office/officeart/2005/8/layout/target3"/>
    <dgm:cxn modelId="{529742DA-19CC-4528-9DD0-573E79DDBCC1}" type="presOf" srcId="{1B995B34-D695-485D-81B0-C555FC70291D}" destId="{770FD316-2BD5-48B1-BF4C-3F0FEF47D234}" srcOrd="1" destOrd="0" presId="urn:microsoft.com/office/officeart/2005/8/layout/target3"/>
    <dgm:cxn modelId="{795E69D6-555E-4262-902D-28651C4848E5}" srcId="{BC2C674B-9F1B-4245-B6F1-202EE66DBB9F}" destId="{1B995B34-D695-485D-81B0-C555FC70291D}" srcOrd="0" destOrd="0" parTransId="{AC4916CD-7BFC-4A63-BD6A-5ADC5BAAE32E}" sibTransId="{14D19327-D6CB-4D2E-80AF-8B55DE78B547}"/>
    <dgm:cxn modelId="{0A85B0CD-95DC-45D8-BC1B-B7C9DA6BB858}" type="presParOf" srcId="{350BACE8-F4B0-48B5-B18B-4CFA4776A1B0}" destId="{179E18DE-8CFD-44C8-AD21-64C0F969C981}" srcOrd="0" destOrd="0" presId="urn:microsoft.com/office/officeart/2005/8/layout/target3"/>
    <dgm:cxn modelId="{CFE68088-47AF-496F-B651-A6525C0032A3}" type="presParOf" srcId="{350BACE8-F4B0-48B5-B18B-4CFA4776A1B0}" destId="{D6D0F074-F24A-494B-AC6E-724BD4C0F6FD}" srcOrd="1" destOrd="0" presId="urn:microsoft.com/office/officeart/2005/8/layout/target3"/>
    <dgm:cxn modelId="{D08BC0A9-217C-41ED-8F74-944A4348FBAB}" type="presParOf" srcId="{350BACE8-F4B0-48B5-B18B-4CFA4776A1B0}" destId="{5E4EDF72-0AF3-4D9B-AD69-329E1F7FB23C}" srcOrd="2" destOrd="0" presId="urn:microsoft.com/office/officeart/2005/8/layout/target3"/>
    <dgm:cxn modelId="{1E5EF930-F1C7-4068-915E-824C30B6E9DB}" type="presParOf" srcId="{350BACE8-F4B0-48B5-B18B-4CFA4776A1B0}" destId="{770FD316-2BD5-48B1-BF4C-3F0FEF47D234}"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2C674B-9F1B-4245-B6F1-202EE66DBB9F}" type="doc">
      <dgm:prSet loTypeId="urn:microsoft.com/office/officeart/2005/8/layout/target3" loCatId="relationship" qsTypeId="urn:microsoft.com/office/officeart/2005/8/quickstyle/simple1" qsCatId="simple" csTypeId="urn:microsoft.com/office/officeart/2005/8/colors/colorful5" csCatId="colorful" phldr="1"/>
      <dgm:spPr/>
      <dgm:t>
        <a:bodyPr/>
        <a:lstStyle/>
        <a:p>
          <a:endParaRPr lang="it-IT"/>
        </a:p>
      </dgm:t>
    </dgm:pt>
    <dgm:pt modelId="{1B995B34-D695-485D-81B0-C555FC70291D}">
      <dgm:prSet/>
      <dgm:spPr/>
      <dgm:t>
        <a:bodyPr/>
        <a:lstStyle/>
        <a:p>
          <a:pPr rtl="0"/>
          <a:r>
            <a:rPr lang="it-IT" dirty="0"/>
            <a:t>ORARIO SCUOLA PRIMARIA</a:t>
          </a:r>
        </a:p>
      </dgm:t>
    </dgm:pt>
    <dgm:pt modelId="{AC4916CD-7BFC-4A63-BD6A-5ADC5BAAE32E}" type="parTrans" cxnId="{795E69D6-555E-4262-902D-28651C4848E5}">
      <dgm:prSet/>
      <dgm:spPr/>
      <dgm:t>
        <a:bodyPr/>
        <a:lstStyle/>
        <a:p>
          <a:endParaRPr lang="it-IT"/>
        </a:p>
      </dgm:t>
    </dgm:pt>
    <dgm:pt modelId="{14D19327-D6CB-4D2E-80AF-8B55DE78B547}" type="sibTrans" cxnId="{795E69D6-555E-4262-902D-28651C4848E5}">
      <dgm:prSet/>
      <dgm:spPr/>
      <dgm:t>
        <a:bodyPr/>
        <a:lstStyle/>
        <a:p>
          <a:endParaRPr lang="it-IT"/>
        </a:p>
      </dgm:t>
    </dgm:pt>
    <dgm:pt modelId="{350BACE8-F4B0-48B5-B18B-4CFA4776A1B0}" type="pres">
      <dgm:prSet presAssocID="{BC2C674B-9F1B-4245-B6F1-202EE66DBB9F}" presName="Name0" presStyleCnt="0">
        <dgm:presLayoutVars>
          <dgm:chMax val="7"/>
          <dgm:dir/>
          <dgm:animLvl val="lvl"/>
          <dgm:resizeHandles val="exact"/>
        </dgm:presLayoutVars>
      </dgm:prSet>
      <dgm:spPr/>
      <dgm:t>
        <a:bodyPr/>
        <a:lstStyle/>
        <a:p>
          <a:endParaRPr lang="it-IT"/>
        </a:p>
      </dgm:t>
    </dgm:pt>
    <dgm:pt modelId="{179E18DE-8CFD-44C8-AD21-64C0F969C981}" type="pres">
      <dgm:prSet presAssocID="{1B995B34-D695-485D-81B0-C555FC70291D}" presName="circle1" presStyleLbl="node1" presStyleIdx="0" presStyleCnt="1"/>
      <dgm:spPr/>
    </dgm:pt>
    <dgm:pt modelId="{D6D0F074-F24A-494B-AC6E-724BD4C0F6FD}" type="pres">
      <dgm:prSet presAssocID="{1B995B34-D695-485D-81B0-C555FC70291D}" presName="space" presStyleCnt="0"/>
      <dgm:spPr/>
    </dgm:pt>
    <dgm:pt modelId="{5E4EDF72-0AF3-4D9B-AD69-329E1F7FB23C}" type="pres">
      <dgm:prSet presAssocID="{1B995B34-D695-485D-81B0-C555FC70291D}" presName="rect1" presStyleLbl="alignAcc1" presStyleIdx="0" presStyleCnt="1" custLinFactNeighborX="0" custLinFactNeighborY="-24476"/>
      <dgm:spPr/>
      <dgm:t>
        <a:bodyPr/>
        <a:lstStyle/>
        <a:p>
          <a:endParaRPr lang="it-IT"/>
        </a:p>
      </dgm:t>
    </dgm:pt>
    <dgm:pt modelId="{770FD316-2BD5-48B1-BF4C-3F0FEF47D234}" type="pres">
      <dgm:prSet presAssocID="{1B995B34-D695-485D-81B0-C555FC70291D}" presName="rect1ParTxNoCh" presStyleLbl="alignAcc1" presStyleIdx="0" presStyleCnt="1">
        <dgm:presLayoutVars>
          <dgm:chMax val="1"/>
          <dgm:bulletEnabled val="1"/>
        </dgm:presLayoutVars>
      </dgm:prSet>
      <dgm:spPr/>
      <dgm:t>
        <a:bodyPr/>
        <a:lstStyle/>
        <a:p>
          <a:endParaRPr lang="it-IT"/>
        </a:p>
      </dgm:t>
    </dgm:pt>
  </dgm:ptLst>
  <dgm:cxnLst>
    <dgm:cxn modelId="{D3C1F87B-7DAA-4ABD-AE9D-40FA1C9BB32F}" type="presOf" srcId="{1B995B34-D695-485D-81B0-C555FC70291D}" destId="{5E4EDF72-0AF3-4D9B-AD69-329E1F7FB23C}" srcOrd="0" destOrd="0" presId="urn:microsoft.com/office/officeart/2005/8/layout/target3"/>
    <dgm:cxn modelId="{4AA251B3-397A-46F5-A983-AC9AFCF87344}" type="presOf" srcId="{BC2C674B-9F1B-4245-B6F1-202EE66DBB9F}" destId="{350BACE8-F4B0-48B5-B18B-4CFA4776A1B0}" srcOrd="0" destOrd="0" presId="urn:microsoft.com/office/officeart/2005/8/layout/target3"/>
    <dgm:cxn modelId="{529742DA-19CC-4528-9DD0-573E79DDBCC1}" type="presOf" srcId="{1B995B34-D695-485D-81B0-C555FC70291D}" destId="{770FD316-2BD5-48B1-BF4C-3F0FEF47D234}" srcOrd="1" destOrd="0" presId="urn:microsoft.com/office/officeart/2005/8/layout/target3"/>
    <dgm:cxn modelId="{795E69D6-555E-4262-902D-28651C4848E5}" srcId="{BC2C674B-9F1B-4245-B6F1-202EE66DBB9F}" destId="{1B995B34-D695-485D-81B0-C555FC70291D}" srcOrd="0" destOrd="0" parTransId="{AC4916CD-7BFC-4A63-BD6A-5ADC5BAAE32E}" sibTransId="{14D19327-D6CB-4D2E-80AF-8B55DE78B547}"/>
    <dgm:cxn modelId="{0A85B0CD-95DC-45D8-BC1B-B7C9DA6BB858}" type="presParOf" srcId="{350BACE8-F4B0-48B5-B18B-4CFA4776A1B0}" destId="{179E18DE-8CFD-44C8-AD21-64C0F969C981}" srcOrd="0" destOrd="0" presId="urn:microsoft.com/office/officeart/2005/8/layout/target3"/>
    <dgm:cxn modelId="{CFE68088-47AF-496F-B651-A6525C0032A3}" type="presParOf" srcId="{350BACE8-F4B0-48B5-B18B-4CFA4776A1B0}" destId="{D6D0F074-F24A-494B-AC6E-724BD4C0F6FD}" srcOrd="1" destOrd="0" presId="urn:microsoft.com/office/officeart/2005/8/layout/target3"/>
    <dgm:cxn modelId="{D08BC0A9-217C-41ED-8F74-944A4348FBAB}" type="presParOf" srcId="{350BACE8-F4B0-48B5-B18B-4CFA4776A1B0}" destId="{5E4EDF72-0AF3-4D9B-AD69-329E1F7FB23C}" srcOrd="2" destOrd="0" presId="urn:microsoft.com/office/officeart/2005/8/layout/target3"/>
    <dgm:cxn modelId="{1E5EF930-F1C7-4068-915E-824C30B6E9DB}" type="presParOf" srcId="{350BACE8-F4B0-48B5-B18B-4CFA4776A1B0}" destId="{770FD316-2BD5-48B1-BF4C-3F0FEF47D234}"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11E40-5504-4D36-BD94-2C921A1F93BD}">
      <dsp:nvSpPr>
        <dsp:cNvPr id="0" name=""/>
        <dsp:cNvSpPr/>
      </dsp:nvSpPr>
      <dsp:spPr>
        <a:xfrm rot="5400000">
          <a:off x="2421603" y="818488"/>
          <a:ext cx="790809" cy="2120871"/>
        </a:xfrm>
        <a:prstGeom prst="bentUpArrow">
          <a:avLst>
            <a:gd name="adj1" fmla="val 32840"/>
            <a:gd name="adj2" fmla="val 25000"/>
            <a:gd name="adj3" fmla="val 35780"/>
          </a:avLst>
        </a:prstGeom>
        <a:solidFill>
          <a:schemeClr val="accent1">
            <a:tint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CDE7D7-086C-424D-8421-17DB03A127C0}">
      <dsp:nvSpPr>
        <dsp:cNvPr id="0" name=""/>
        <dsp:cNvSpPr/>
      </dsp:nvSpPr>
      <dsp:spPr>
        <a:xfrm>
          <a:off x="401611" y="0"/>
          <a:ext cx="2509583" cy="1465893"/>
        </a:xfrm>
        <a:prstGeom prst="roundRect">
          <a:avLst>
            <a:gd name="adj" fmla="val 1667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it-IT" sz="2500" kern="1200" dirty="0"/>
            <a:t>MISSION</a:t>
          </a:r>
        </a:p>
      </dsp:txBody>
      <dsp:txXfrm>
        <a:off x="473183" y="71572"/>
        <a:ext cx="2366439" cy="1322749"/>
      </dsp:txXfrm>
    </dsp:sp>
    <dsp:sp modelId="{3108FBE7-B0D0-45CB-81BF-908C921AC621}">
      <dsp:nvSpPr>
        <dsp:cNvPr id="0" name=""/>
        <dsp:cNvSpPr/>
      </dsp:nvSpPr>
      <dsp:spPr>
        <a:xfrm>
          <a:off x="4785357" y="720747"/>
          <a:ext cx="2989193" cy="2325188"/>
        </a:xfrm>
        <a:prstGeom prst="rect">
          <a:avLst/>
        </a:prstGeom>
        <a:noFill/>
        <a:ln>
          <a:noFill/>
        </a:ln>
        <a:effectLst/>
      </dsp:spPr>
      <dsp:style>
        <a:lnRef idx="0">
          <a:scrgbClr r="0" g="0" b="0"/>
        </a:lnRef>
        <a:fillRef idx="0">
          <a:scrgbClr r="0" g="0" b="0"/>
        </a:fillRef>
        <a:effectRef idx="0">
          <a:scrgbClr r="0" g="0" b="0"/>
        </a:effectRef>
        <a:fontRef idx="minor"/>
      </dsp:style>
    </dsp:sp>
    <dsp:sp modelId="{0B43CF91-0918-4FB6-A9AA-4B5FCEBAB8F2}">
      <dsp:nvSpPr>
        <dsp:cNvPr id="0" name=""/>
        <dsp:cNvSpPr/>
      </dsp:nvSpPr>
      <dsp:spPr>
        <a:xfrm>
          <a:off x="3937996" y="922239"/>
          <a:ext cx="2588741" cy="1627658"/>
        </a:xfrm>
        <a:prstGeom prst="roundRect">
          <a:avLst>
            <a:gd name="adj" fmla="val 1667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it-IT" sz="2500" kern="1200" dirty="0"/>
            <a:t>DIMENSIONE CURRICOLARE</a:t>
          </a:r>
        </a:p>
      </dsp:txBody>
      <dsp:txXfrm>
        <a:off x="4017466" y="1001709"/>
        <a:ext cx="2429801" cy="1468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AF281-B267-4CCC-AFF3-99F91822E31B}">
      <dsp:nvSpPr>
        <dsp:cNvPr id="0" name=""/>
        <dsp:cNvSpPr/>
      </dsp:nvSpPr>
      <dsp:spPr>
        <a:xfrm>
          <a:off x="0" y="0"/>
          <a:ext cx="7389586" cy="132140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it-IT" sz="2500" kern="1200" dirty="0"/>
            <a:t>MISSION</a:t>
          </a:r>
        </a:p>
      </dsp:txBody>
      <dsp:txXfrm>
        <a:off x="0" y="0"/>
        <a:ext cx="7389586" cy="713558"/>
      </dsp:txXfrm>
    </dsp:sp>
    <dsp:sp modelId="{722A1FF2-D37F-4E36-97AD-EA410647033F}">
      <dsp:nvSpPr>
        <dsp:cNvPr id="0" name=""/>
        <dsp:cNvSpPr/>
      </dsp:nvSpPr>
      <dsp:spPr>
        <a:xfrm>
          <a:off x="0" y="713558"/>
          <a:ext cx="7389586" cy="607846"/>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33020" rIns="184912" bIns="33020" numCol="1" spcCol="1270" anchor="ctr" anchorCtr="0">
          <a:noAutofit/>
        </a:bodyPr>
        <a:lstStyle/>
        <a:p>
          <a:pPr lvl="0" algn="ctr" defTabSz="1155700">
            <a:lnSpc>
              <a:spcPct val="90000"/>
            </a:lnSpc>
            <a:spcBef>
              <a:spcPct val="0"/>
            </a:spcBef>
            <a:spcAft>
              <a:spcPct val="35000"/>
            </a:spcAft>
          </a:pPr>
          <a:r>
            <a:rPr lang="it-IT" sz="2600" kern="1200" dirty="0"/>
            <a:t>DIMENSIONE ORGANIZZATIVA -GESTIONALE</a:t>
          </a:r>
        </a:p>
      </dsp:txBody>
      <dsp:txXfrm>
        <a:off x="0" y="713558"/>
        <a:ext cx="7389586" cy="6078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85B59-87C2-4AFC-8C8B-956C4F116673}">
      <dsp:nvSpPr>
        <dsp:cNvPr id="0" name=""/>
        <dsp:cNvSpPr/>
      </dsp:nvSpPr>
      <dsp:spPr>
        <a:xfrm>
          <a:off x="0" y="0"/>
          <a:ext cx="7421336" cy="109383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lvl="0" algn="l" defTabSz="2667000">
            <a:lnSpc>
              <a:spcPct val="90000"/>
            </a:lnSpc>
            <a:spcBef>
              <a:spcPct val="0"/>
            </a:spcBef>
            <a:spcAft>
              <a:spcPct val="35000"/>
            </a:spcAft>
          </a:pPr>
          <a:r>
            <a:rPr lang="it-IT" sz="6000" kern="1200" dirty="0"/>
            <a:t>I NOSTRI PERCORSI</a:t>
          </a:r>
        </a:p>
      </dsp:txBody>
      <dsp:txXfrm>
        <a:off x="53397" y="53397"/>
        <a:ext cx="7314542" cy="9870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E18DE-8CFD-44C8-AD21-64C0F969C981}">
      <dsp:nvSpPr>
        <dsp:cNvPr id="0" name=""/>
        <dsp:cNvSpPr/>
      </dsp:nvSpPr>
      <dsp:spPr>
        <a:xfrm>
          <a:off x="0" y="0"/>
          <a:ext cx="1280890" cy="1280890"/>
        </a:xfrm>
        <a:prstGeom prst="pie">
          <a:avLst>
            <a:gd name="adj1" fmla="val 5400000"/>
            <a:gd name="adj2" fmla="val 1620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4EDF72-0AF3-4D9B-AD69-329E1F7FB23C}">
      <dsp:nvSpPr>
        <dsp:cNvPr id="0" name=""/>
        <dsp:cNvSpPr/>
      </dsp:nvSpPr>
      <dsp:spPr>
        <a:xfrm>
          <a:off x="640445" y="0"/>
          <a:ext cx="8271242" cy="1280890"/>
        </a:xfrm>
        <a:prstGeom prst="rect">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it-IT" sz="4800" kern="1200"/>
            <a:t>ORARIO SCUOLA INFANZIA</a:t>
          </a:r>
        </a:p>
      </dsp:txBody>
      <dsp:txXfrm>
        <a:off x="640445" y="0"/>
        <a:ext cx="8271242" cy="12808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E18DE-8CFD-44C8-AD21-64C0F969C981}">
      <dsp:nvSpPr>
        <dsp:cNvPr id="0" name=""/>
        <dsp:cNvSpPr/>
      </dsp:nvSpPr>
      <dsp:spPr>
        <a:xfrm>
          <a:off x="0" y="0"/>
          <a:ext cx="1280890" cy="1280890"/>
        </a:xfrm>
        <a:prstGeom prst="pie">
          <a:avLst>
            <a:gd name="adj1" fmla="val 5400000"/>
            <a:gd name="adj2" fmla="val 1620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4EDF72-0AF3-4D9B-AD69-329E1F7FB23C}">
      <dsp:nvSpPr>
        <dsp:cNvPr id="0" name=""/>
        <dsp:cNvSpPr/>
      </dsp:nvSpPr>
      <dsp:spPr>
        <a:xfrm>
          <a:off x="640445" y="0"/>
          <a:ext cx="8271242" cy="1280890"/>
        </a:xfrm>
        <a:prstGeom prst="rect">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lvl="0" algn="ctr" defTabSz="2089150" rtl="0">
            <a:lnSpc>
              <a:spcPct val="90000"/>
            </a:lnSpc>
            <a:spcBef>
              <a:spcPct val="0"/>
            </a:spcBef>
            <a:spcAft>
              <a:spcPct val="35000"/>
            </a:spcAft>
          </a:pPr>
          <a:r>
            <a:rPr lang="it-IT" sz="4700" kern="1200" dirty="0"/>
            <a:t>ORARIO SCUOLA PRIMARIA</a:t>
          </a:r>
        </a:p>
      </dsp:txBody>
      <dsp:txXfrm>
        <a:off x="640445" y="0"/>
        <a:ext cx="8271242" cy="1280890"/>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89A3488-F6FA-406A-9D8A-29DBD8CB39AF}" type="datetimeFigureOut">
              <a:rPr lang="it-IT" smtClean="0"/>
              <a:t>13/01/2023</a:t>
            </a:fld>
            <a:endParaRPr lang="it-IT"/>
          </a:p>
        </p:txBody>
      </p:sp>
      <p:sp>
        <p:nvSpPr>
          <p:cNvPr id="5" name="Footer Placeholder 4"/>
          <p:cNvSpPr>
            <a:spLocks noGrp="1"/>
          </p:cNvSpPr>
          <p:nvPr>
            <p:ph type="ftr" sz="quarter" idx="11"/>
          </p:nvPr>
        </p:nvSpPr>
        <p:spPr/>
        <p:txBody>
          <a:bodyPr/>
          <a:lstStyle/>
          <a:p>
            <a:endParaRPr lang="it-IT"/>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291381E1-6DBD-46C4-91BA-73C7B0608B64}" type="slidenum">
              <a:rPr lang="it-IT" smtClean="0"/>
              <a:t>‹N›</a:t>
            </a:fld>
            <a:endParaRPr lang="it-IT"/>
          </a:p>
        </p:txBody>
      </p:sp>
    </p:spTree>
    <p:extLst>
      <p:ext uri="{BB962C8B-B14F-4D97-AF65-F5344CB8AC3E}">
        <p14:creationId xmlns:p14="http://schemas.microsoft.com/office/powerpoint/2010/main" val="2613942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489A3488-F6FA-406A-9D8A-29DBD8CB39AF}" type="datetimeFigureOut">
              <a:rPr lang="it-IT" smtClean="0"/>
              <a:t>13/01/2023</a:t>
            </a:fld>
            <a:endParaRPr lang="it-IT"/>
          </a:p>
        </p:txBody>
      </p:sp>
      <p:sp>
        <p:nvSpPr>
          <p:cNvPr id="5" name="Footer Placeholder 4"/>
          <p:cNvSpPr>
            <a:spLocks noGrp="1"/>
          </p:cNvSpPr>
          <p:nvPr>
            <p:ph type="ftr" sz="quarter" idx="11"/>
          </p:nvPr>
        </p:nvSpPr>
        <p:spPr/>
        <p:txBody>
          <a:bodyPr/>
          <a:lstStyle/>
          <a:p>
            <a:endParaRPr lang="it-I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91381E1-6DBD-46C4-91BA-73C7B0608B64}" type="slidenum">
              <a:rPr lang="it-IT" smtClean="0"/>
              <a:t>‹N›</a:t>
            </a:fld>
            <a:endParaRPr lang="it-IT"/>
          </a:p>
        </p:txBody>
      </p:sp>
    </p:spTree>
    <p:extLst>
      <p:ext uri="{BB962C8B-B14F-4D97-AF65-F5344CB8AC3E}">
        <p14:creationId xmlns:p14="http://schemas.microsoft.com/office/powerpoint/2010/main" val="2409067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489A3488-F6FA-406A-9D8A-29DBD8CB39AF}" type="datetimeFigureOut">
              <a:rPr lang="it-IT" smtClean="0"/>
              <a:t>13/01/2023</a:t>
            </a:fld>
            <a:endParaRPr lang="it-IT"/>
          </a:p>
        </p:txBody>
      </p:sp>
      <p:sp>
        <p:nvSpPr>
          <p:cNvPr id="5" name="Footer Placeholder 4"/>
          <p:cNvSpPr>
            <a:spLocks noGrp="1"/>
          </p:cNvSpPr>
          <p:nvPr>
            <p:ph type="ftr" sz="quarter" idx="11"/>
          </p:nvPr>
        </p:nvSpPr>
        <p:spPr/>
        <p:txBody>
          <a:bodyPr/>
          <a:lstStyle/>
          <a:p>
            <a:endParaRPr lang="it-IT"/>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91381E1-6DBD-46C4-91BA-73C7B0608B64}" type="slidenum">
              <a:rPr lang="it-IT" smtClean="0"/>
              <a:t>‹N›</a:t>
            </a:fld>
            <a:endParaRPr lang="it-IT"/>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26580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489A3488-F6FA-406A-9D8A-29DBD8CB39AF}" type="datetimeFigureOut">
              <a:rPr lang="it-IT" smtClean="0"/>
              <a:t>13/01/2023</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91381E1-6DBD-46C4-91BA-73C7B0608B64}" type="slidenum">
              <a:rPr lang="it-IT" smtClean="0"/>
              <a:t>‹N›</a:t>
            </a:fld>
            <a:endParaRPr lang="it-IT"/>
          </a:p>
        </p:txBody>
      </p:sp>
    </p:spTree>
    <p:extLst>
      <p:ext uri="{BB962C8B-B14F-4D97-AF65-F5344CB8AC3E}">
        <p14:creationId xmlns:p14="http://schemas.microsoft.com/office/powerpoint/2010/main" val="1202452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489A3488-F6FA-406A-9D8A-29DBD8CB39AF}" type="datetimeFigureOut">
              <a:rPr lang="it-IT" smtClean="0"/>
              <a:t>13/01/2023</a:t>
            </a:fld>
            <a:endParaRPr lang="it-IT"/>
          </a:p>
        </p:txBody>
      </p:sp>
      <p:sp>
        <p:nvSpPr>
          <p:cNvPr id="6" name="Footer Placeholder 5"/>
          <p:cNvSpPr>
            <a:spLocks noGrp="1"/>
          </p:cNvSpPr>
          <p:nvPr>
            <p:ph type="ftr" sz="quarter" idx="11"/>
          </p:nvPr>
        </p:nvSpPr>
        <p:spPr/>
        <p:txBody>
          <a:bodyPr/>
          <a:lstStyle/>
          <a:p>
            <a:endParaRPr lang="it-IT"/>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91381E1-6DBD-46C4-91BA-73C7B0608B64}" type="slidenum">
              <a:rPr lang="it-IT" smtClean="0"/>
              <a:t>‹N›</a:t>
            </a:fld>
            <a:endParaRPr lang="it-IT"/>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43286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489A3488-F6FA-406A-9D8A-29DBD8CB39AF}" type="datetimeFigureOut">
              <a:rPr lang="it-IT" smtClean="0"/>
              <a:t>13/01/2023</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91381E1-6DBD-46C4-91BA-73C7B0608B64}" type="slidenum">
              <a:rPr lang="it-IT" smtClean="0"/>
              <a:t>‹N›</a:t>
            </a:fld>
            <a:endParaRPr lang="it-IT"/>
          </a:p>
        </p:txBody>
      </p:sp>
    </p:spTree>
    <p:extLst>
      <p:ext uri="{BB962C8B-B14F-4D97-AF65-F5344CB8AC3E}">
        <p14:creationId xmlns:p14="http://schemas.microsoft.com/office/powerpoint/2010/main" val="3643660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9A3488-F6FA-406A-9D8A-29DBD8CB39AF}" type="datetimeFigureOut">
              <a:rPr lang="it-IT" smtClean="0"/>
              <a:t>13/01/2023</a:t>
            </a:fld>
            <a:endParaRPr lang="it-IT"/>
          </a:p>
        </p:txBody>
      </p:sp>
      <p:sp>
        <p:nvSpPr>
          <p:cNvPr id="5" name="Footer Placeholder 4"/>
          <p:cNvSpPr>
            <a:spLocks noGrp="1"/>
          </p:cNvSpPr>
          <p:nvPr>
            <p:ph type="ftr" sz="quarter" idx="11"/>
          </p:nvPr>
        </p:nvSpPr>
        <p:spPr/>
        <p:txBody>
          <a:bodyPr/>
          <a:lstStyle/>
          <a:p>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91381E1-6DBD-46C4-91BA-73C7B0608B64}" type="slidenum">
              <a:rPr lang="it-IT" smtClean="0"/>
              <a:t>‹N›</a:t>
            </a:fld>
            <a:endParaRPr lang="it-IT"/>
          </a:p>
        </p:txBody>
      </p:sp>
    </p:spTree>
    <p:extLst>
      <p:ext uri="{BB962C8B-B14F-4D97-AF65-F5344CB8AC3E}">
        <p14:creationId xmlns:p14="http://schemas.microsoft.com/office/powerpoint/2010/main" val="3071736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9A3488-F6FA-406A-9D8A-29DBD8CB39AF}" type="datetimeFigureOut">
              <a:rPr lang="it-IT" smtClean="0"/>
              <a:t>13/01/2023</a:t>
            </a:fld>
            <a:endParaRPr lang="it-IT"/>
          </a:p>
        </p:txBody>
      </p:sp>
      <p:sp>
        <p:nvSpPr>
          <p:cNvPr id="5" name="Footer Placeholder 4"/>
          <p:cNvSpPr>
            <a:spLocks noGrp="1"/>
          </p:cNvSpPr>
          <p:nvPr>
            <p:ph type="ftr" sz="quarter" idx="11"/>
          </p:nvPr>
        </p:nvSpPr>
        <p:spPr/>
        <p:txBody>
          <a:bodyPr/>
          <a:lstStyle/>
          <a:p>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91381E1-6DBD-46C4-91BA-73C7B0608B64}" type="slidenum">
              <a:rPr lang="it-IT" smtClean="0"/>
              <a:t>‹N›</a:t>
            </a:fld>
            <a:endParaRPr lang="it-IT"/>
          </a:p>
        </p:txBody>
      </p:sp>
    </p:spTree>
    <p:extLst>
      <p:ext uri="{BB962C8B-B14F-4D97-AF65-F5344CB8AC3E}">
        <p14:creationId xmlns:p14="http://schemas.microsoft.com/office/powerpoint/2010/main" val="3761321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9A3488-F6FA-406A-9D8A-29DBD8CB39AF}" type="datetimeFigureOut">
              <a:rPr lang="it-IT" smtClean="0"/>
              <a:t>13/01/2023</a:t>
            </a:fld>
            <a:endParaRPr lang="it-IT"/>
          </a:p>
        </p:txBody>
      </p:sp>
      <p:sp>
        <p:nvSpPr>
          <p:cNvPr id="5" name="Footer Placeholder 4"/>
          <p:cNvSpPr>
            <a:spLocks noGrp="1"/>
          </p:cNvSpPr>
          <p:nvPr>
            <p:ph type="ftr" sz="quarter" idx="11"/>
          </p:nvPr>
        </p:nvSpPr>
        <p:spPr/>
        <p:txBody>
          <a:bodyPr/>
          <a:lstStyle/>
          <a:p>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91381E1-6DBD-46C4-91BA-73C7B0608B64}" type="slidenum">
              <a:rPr lang="it-IT" smtClean="0"/>
              <a:t>‹N›</a:t>
            </a:fld>
            <a:endParaRPr lang="it-IT"/>
          </a:p>
        </p:txBody>
      </p:sp>
    </p:spTree>
    <p:extLst>
      <p:ext uri="{BB962C8B-B14F-4D97-AF65-F5344CB8AC3E}">
        <p14:creationId xmlns:p14="http://schemas.microsoft.com/office/powerpoint/2010/main" val="151395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489A3488-F6FA-406A-9D8A-29DBD8CB39AF}" type="datetimeFigureOut">
              <a:rPr lang="it-IT" smtClean="0"/>
              <a:t>13/01/2023</a:t>
            </a:fld>
            <a:endParaRPr lang="it-IT"/>
          </a:p>
        </p:txBody>
      </p:sp>
      <p:sp>
        <p:nvSpPr>
          <p:cNvPr id="5" name="Footer Placeholder 4"/>
          <p:cNvSpPr>
            <a:spLocks noGrp="1"/>
          </p:cNvSpPr>
          <p:nvPr>
            <p:ph type="ftr" sz="quarter" idx="11"/>
          </p:nvPr>
        </p:nvSpPr>
        <p:spPr/>
        <p:txBody>
          <a:bodyPr/>
          <a:lstStyle/>
          <a:p>
            <a:endParaRPr lang="it-I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91381E1-6DBD-46C4-91BA-73C7B0608B64}" type="slidenum">
              <a:rPr lang="it-IT" smtClean="0"/>
              <a:t>‹N›</a:t>
            </a:fld>
            <a:endParaRPr lang="it-IT"/>
          </a:p>
        </p:txBody>
      </p:sp>
    </p:spTree>
    <p:extLst>
      <p:ext uri="{BB962C8B-B14F-4D97-AF65-F5344CB8AC3E}">
        <p14:creationId xmlns:p14="http://schemas.microsoft.com/office/powerpoint/2010/main" val="3230147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89A3488-F6FA-406A-9D8A-29DBD8CB39AF}" type="datetimeFigureOut">
              <a:rPr lang="it-IT" smtClean="0"/>
              <a:t>13/01/2023</a:t>
            </a:fld>
            <a:endParaRPr lang="it-IT"/>
          </a:p>
        </p:txBody>
      </p:sp>
      <p:sp>
        <p:nvSpPr>
          <p:cNvPr id="6" name="Footer Placeholder 5"/>
          <p:cNvSpPr>
            <a:spLocks noGrp="1"/>
          </p:cNvSpPr>
          <p:nvPr>
            <p:ph type="ftr" sz="quarter" idx="11"/>
          </p:nvPr>
        </p:nvSpPr>
        <p:spPr/>
        <p:txBody>
          <a:bodyPr/>
          <a:lstStyle/>
          <a:p>
            <a:endParaRPr lang="it-IT"/>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291381E1-6DBD-46C4-91BA-73C7B0608B64}" type="slidenum">
              <a:rPr lang="it-IT" smtClean="0"/>
              <a:t>‹N›</a:t>
            </a:fld>
            <a:endParaRPr lang="it-IT"/>
          </a:p>
        </p:txBody>
      </p:sp>
    </p:spTree>
    <p:extLst>
      <p:ext uri="{BB962C8B-B14F-4D97-AF65-F5344CB8AC3E}">
        <p14:creationId xmlns:p14="http://schemas.microsoft.com/office/powerpoint/2010/main" val="511337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89A3488-F6FA-406A-9D8A-29DBD8CB39AF}" type="datetimeFigureOut">
              <a:rPr lang="it-IT" smtClean="0"/>
              <a:t>13/01/2023</a:t>
            </a:fld>
            <a:endParaRPr lang="it-IT"/>
          </a:p>
        </p:txBody>
      </p:sp>
      <p:sp>
        <p:nvSpPr>
          <p:cNvPr id="8" name="Footer Placeholder 7"/>
          <p:cNvSpPr>
            <a:spLocks noGrp="1"/>
          </p:cNvSpPr>
          <p:nvPr>
            <p:ph type="ftr" sz="quarter" idx="11"/>
          </p:nvPr>
        </p:nvSpPr>
        <p:spPr/>
        <p:txBody>
          <a:bodyPr/>
          <a:lstStyle/>
          <a:p>
            <a:endParaRPr lang="it-IT"/>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91381E1-6DBD-46C4-91BA-73C7B0608B64}" type="slidenum">
              <a:rPr lang="it-IT" smtClean="0"/>
              <a:t>‹N›</a:t>
            </a:fld>
            <a:endParaRPr lang="it-IT"/>
          </a:p>
        </p:txBody>
      </p:sp>
    </p:spTree>
    <p:extLst>
      <p:ext uri="{BB962C8B-B14F-4D97-AF65-F5344CB8AC3E}">
        <p14:creationId xmlns:p14="http://schemas.microsoft.com/office/powerpoint/2010/main" val="3319917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489A3488-F6FA-406A-9D8A-29DBD8CB39AF}" type="datetimeFigureOut">
              <a:rPr lang="it-IT" smtClean="0"/>
              <a:t>13/01/2023</a:t>
            </a:fld>
            <a:endParaRPr lang="it-IT"/>
          </a:p>
        </p:txBody>
      </p:sp>
      <p:sp>
        <p:nvSpPr>
          <p:cNvPr id="4" name="Footer Placeholder 3"/>
          <p:cNvSpPr>
            <a:spLocks noGrp="1"/>
          </p:cNvSpPr>
          <p:nvPr>
            <p:ph type="ftr" sz="quarter" idx="11"/>
          </p:nvPr>
        </p:nvSpPr>
        <p:spPr/>
        <p:txBody>
          <a:bodyPr/>
          <a:lstStyle/>
          <a:p>
            <a:endParaRPr lang="it-IT"/>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91381E1-6DBD-46C4-91BA-73C7B0608B64}" type="slidenum">
              <a:rPr lang="it-IT" smtClean="0"/>
              <a:t>‹N›</a:t>
            </a:fld>
            <a:endParaRPr lang="it-IT"/>
          </a:p>
        </p:txBody>
      </p:sp>
    </p:spTree>
    <p:extLst>
      <p:ext uri="{BB962C8B-B14F-4D97-AF65-F5344CB8AC3E}">
        <p14:creationId xmlns:p14="http://schemas.microsoft.com/office/powerpoint/2010/main" val="1295932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9A3488-F6FA-406A-9D8A-29DBD8CB39AF}" type="datetimeFigureOut">
              <a:rPr lang="it-IT" smtClean="0"/>
              <a:t>13/01/2023</a:t>
            </a:fld>
            <a:endParaRPr lang="it-IT"/>
          </a:p>
        </p:txBody>
      </p:sp>
      <p:sp>
        <p:nvSpPr>
          <p:cNvPr id="3" name="Footer Placeholder 2"/>
          <p:cNvSpPr>
            <a:spLocks noGrp="1"/>
          </p:cNvSpPr>
          <p:nvPr>
            <p:ph type="ftr" sz="quarter" idx="11"/>
          </p:nvPr>
        </p:nvSpPr>
        <p:spPr/>
        <p:txBody>
          <a:bodyPr/>
          <a:lstStyle/>
          <a:p>
            <a:endParaRPr lang="it-IT"/>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91381E1-6DBD-46C4-91BA-73C7B0608B64}" type="slidenum">
              <a:rPr lang="it-IT" smtClean="0"/>
              <a:t>‹N›</a:t>
            </a:fld>
            <a:endParaRPr lang="it-IT"/>
          </a:p>
        </p:txBody>
      </p:sp>
    </p:spTree>
    <p:extLst>
      <p:ext uri="{BB962C8B-B14F-4D97-AF65-F5344CB8AC3E}">
        <p14:creationId xmlns:p14="http://schemas.microsoft.com/office/powerpoint/2010/main" val="1774124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489A3488-F6FA-406A-9D8A-29DBD8CB39AF}" type="datetimeFigureOut">
              <a:rPr lang="it-IT" smtClean="0"/>
              <a:t>13/01/2023</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91381E1-6DBD-46C4-91BA-73C7B0608B64}" type="slidenum">
              <a:rPr lang="it-IT" smtClean="0"/>
              <a:t>‹N›</a:t>
            </a:fld>
            <a:endParaRPr lang="it-IT"/>
          </a:p>
        </p:txBody>
      </p:sp>
    </p:spTree>
    <p:extLst>
      <p:ext uri="{BB962C8B-B14F-4D97-AF65-F5344CB8AC3E}">
        <p14:creationId xmlns:p14="http://schemas.microsoft.com/office/powerpoint/2010/main" val="1659104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489A3488-F6FA-406A-9D8A-29DBD8CB39AF}" type="datetimeFigureOut">
              <a:rPr lang="it-IT" smtClean="0"/>
              <a:t>13/01/2023</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91381E1-6DBD-46C4-91BA-73C7B0608B64}" type="slidenum">
              <a:rPr lang="it-IT" smtClean="0"/>
              <a:t>‹N›</a:t>
            </a:fld>
            <a:endParaRPr lang="it-IT"/>
          </a:p>
        </p:txBody>
      </p:sp>
    </p:spTree>
    <p:extLst>
      <p:ext uri="{BB962C8B-B14F-4D97-AF65-F5344CB8AC3E}">
        <p14:creationId xmlns:p14="http://schemas.microsoft.com/office/powerpoint/2010/main" val="754923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89A3488-F6FA-406A-9D8A-29DBD8CB39AF}" type="datetimeFigureOut">
              <a:rPr lang="it-IT" smtClean="0"/>
              <a:t>13/01/2023</a:t>
            </a:fld>
            <a:endParaRPr lang="it-IT"/>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91381E1-6DBD-46C4-91BA-73C7B0608B64}" type="slidenum">
              <a:rPr lang="it-IT" smtClean="0"/>
              <a:t>‹N›</a:t>
            </a:fld>
            <a:endParaRPr lang="it-IT"/>
          </a:p>
        </p:txBody>
      </p:sp>
    </p:spTree>
    <p:extLst>
      <p:ext uri="{BB962C8B-B14F-4D97-AF65-F5344CB8AC3E}">
        <p14:creationId xmlns:p14="http://schemas.microsoft.com/office/powerpoint/2010/main" val="1689224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3.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6.xml"/><Relationship Id="rId5" Type="http://schemas.openxmlformats.org/officeDocument/2006/relationships/image" Target="../media/image25.jpg"/><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6.xml"/><Relationship Id="rId5" Type="http://schemas.openxmlformats.org/officeDocument/2006/relationships/image" Target="../media/image29.jpg"/><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istruzione.it/iscrizionionlin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2342376" y="2124155"/>
            <a:ext cx="8248649" cy="655949"/>
          </a:xfrm>
          <a:prstGeom prst="rect">
            <a:avLst/>
          </a:prstGeom>
        </p:spPr>
        <p:txBody>
          <a:bodyPr wrap="square">
            <a:spAutoFit/>
          </a:bodyPr>
          <a:lstStyle/>
          <a:p>
            <a:pPr marL="457200" algn="ctr">
              <a:lnSpc>
                <a:spcPct val="107000"/>
              </a:lnSpc>
              <a:spcAft>
                <a:spcPts val="800"/>
              </a:spcAft>
            </a:pPr>
            <a:r>
              <a:rPr lang="it-IT" sz="1400" dirty="0">
                <a:latin typeface="Bodoni MT Black" panose="02070A03080606020203" pitchFamily="18" charset="0"/>
              </a:rPr>
              <a:t> ESTRATTO PTOF</a:t>
            </a:r>
            <a:r>
              <a:rPr lang="it-IT" sz="1400" dirty="0"/>
              <a:t>   </a:t>
            </a:r>
            <a:r>
              <a:rPr lang="it-IT" sz="1400" dirty="0">
                <a:latin typeface="Bodoni MT Black" panose="02070A03080606020203" pitchFamily="18" charset="0"/>
              </a:rPr>
              <a:t>PIANO TRIENNALE DELL’OFFERTA FORMATIVA</a:t>
            </a:r>
            <a:endParaRPr lang="it-IT" sz="1400" dirty="0">
              <a:effectLst/>
            </a:endParaRPr>
          </a:p>
          <a:p>
            <a:pPr marL="457200" algn="ctr">
              <a:lnSpc>
                <a:spcPct val="107000"/>
              </a:lnSpc>
              <a:spcAft>
                <a:spcPts val="800"/>
              </a:spcAft>
            </a:pPr>
            <a:r>
              <a:rPr lang="it-IT" sz="1400" dirty="0">
                <a:latin typeface="Bodoni MT Black" panose="02070A03080606020203" pitchFamily="18" charset="0"/>
              </a:rPr>
              <a:t>Legge n.107/2015 Art.1, Comma 14 – triennio 2022/2025</a:t>
            </a:r>
            <a:endParaRPr lang="it-IT" sz="1400" dirty="0">
              <a:effectLst/>
            </a:endParaRPr>
          </a:p>
        </p:txBody>
      </p:sp>
      <p:pic>
        <p:nvPicPr>
          <p:cNvPr id="5" name="Immagine 4"/>
          <p:cNvPicPr/>
          <p:nvPr/>
        </p:nvPicPr>
        <p:blipFill>
          <a:blip r:embed="rId2">
            <a:extLst>
              <a:ext uri="{28A0092B-C50C-407E-A947-70E740481C1C}">
                <a14:useLocalDpi xmlns:a14="http://schemas.microsoft.com/office/drawing/2010/main" val="0"/>
              </a:ext>
            </a:extLst>
          </a:blip>
          <a:srcRect/>
          <a:stretch>
            <a:fillRect/>
          </a:stretch>
        </p:blipFill>
        <p:spPr bwMode="auto">
          <a:xfrm>
            <a:off x="2342376" y="301290"/>
            <a:ext cx="7324138" cy="1822865"/>
          </a:xfrm>
          <a:prstGeom prst="rect">
            <a:avLst/>
          </a:prstGeom>
          <a:noFill/>
          <a:ln>
            <a:noFill/>
          </a:ln>
        </p:spPr>
      </p:pic>
      <p:sp>
        <p:nvSpPr>
          <p:cNvPr id="2" name="CasellaDiTesto 1"/>
          <p:cNvSpPr txBox="1"/>
          <p:nvPr/>
        </p:nvSpPr>
        <p:spPr>
          <a:xfrm>
            <a:off x="6911974" y="5648630"/>
            <a:ext cx="3884652" cy="646331"/>
          </a:xfrm>
          <a:prstGeom prst="rect">
            <a:avLst/>
          </a:prstGeom>
          <a:noFill/>
        </p:spPr>
        <p:txBody>
          <a:bodyPr wrap="square" rtlCol="0">
            <a:spAutoFit/>
          </a:bodyPr>
          <a:lstStyle/>
          <a:p>
            <a:pPr algn="ctr"/>
            <a:r>
              <a:rPr lang="it-IT" b="1" dirty="0">
                <a:latin typeface="Bookman Old Style" panose="02050604050505020204" pitchFamily="18" charset="0"/>
              </a:rPr>
              <a:t>LA DIRIGENTE SCOLASTICA</a:t>
            </a:r>
          </a:p>
          <a:p>
            <a:pPr algn="ctr"/>
            <a:r>
              <a:rPr lang="it-IT" b="1" dirty="0">
                <a:latin typeface="Bookman Old Style" panose="02050604050505020204" pitchFamily="18" charset="0"/>
              </a:rPr>
              <a:t>Dott.ssa Concetta </a:t>
            </a:r>
            <a:r>
              <a:rPr lang="it-IT" b="1" dirty="0" err="1">
                <a:latin typeface="Bookman Old Style" panose="02050604050505020204" pitchFamily="18" charset="0"/>
              </a:rPr>
              <a:t>Sinicropi</a:t>
            </a:r>
            <a:endParaRPr lang="it-IT" b="1" dirty="0">
              <a:latin typeface="Bookman Old Style" panose="02050604050505020204" pitchFamily="18" charset="0"/>
            </a:endParaRPr>
          </a:p>
        </p:txBody>
      </p:sp>
      <p:pic>
        <p:nvPicPr>
          <p:cNvPr id="3" name="Immagine 2">
            <a:extLst>
              <a:ext uri="{FF2B5EF4-FFF2-40B4-BE49-F238E27FC236}">
                <a16:creationId xmlns:a16="http://schemas.microsoft.com/office/drawing/2014/main" xmlns="" id="{449D24F6-31FC-A17D-CE84-DE2765414E7D}"/>
              </a:ext>
            </a:extLst>
          </p:cNvPr>
          <p:cNvPicPr>
            <a:picLocks noChangeAspect="1"/>
          </p:cNvPicPr>
          <p:nvPr/>
        </p:nvPicPr>
        <p:blipFill>
          <a:blip r:embed="rId3"/>
          <a:stretch>
            <a:fillRect/>
          </a:stretch>
        </p:blipFill>
        <p:spPr>
          <a:xfrm>
            <a:off x="1908114" y="3190930"/>
            <a:ext cx="4096331" cy="2410533"/>
          </a:xfrm>
          <a:prstGeom prst="rect">
            <a:avLst/>
          </a:prstGeom>
        </p:spPr>
      </p:pic>
      <p:pic>
        <p:nvPicPr>
          <p:cNvPr id="4" name="Immagine 3">
            <a:extLst>
              <a:ext uri="{FF2B5EF4-FFF2-40B4-BE49-F238E27FC236}">
                <a16:creationId xmlns:a16="http://schemas.microsoft.com/office/drawing/2014/main" xmlns="" id="{D8B74C93-8805-2BE6-5042-60181750E4F0}"/>
              </a:ext>
            </a:extLst>
          </p:cNvPr>
          <p:cNvPicPr>
            <a:picLocks noChangeAspect="1"/>
          </p:cNvPicPr>
          <p:nvPr/>
        </p:nvPicPr>
        <p:blipFill>
          <a:blip r:embed="rId4"/>
          <a:stretch>
            <a:fillRect/>
          </a:stretch>
        </p:blipFill>
        <p:spPr>
          <a:xfrm>
            <a:off x="6399233" y="3328007"/>
            <a:ext cx="3884653" cy="2095886"/>
          </a:xfrm>
          <a:prstGeom prst="rect">
            <a:avLst/>
          </a:prstGeom>
        </p:spPr>
      </p:pic>
    </p:spTree>
    <p:extLst>
      <p:ext uri="{BB962C8B-B14F-4D97-AF65-F5344CB8AC3E}">
        <p14:creationId xmlns:p14="http://schemas.microsoft.com/office/powerpoint/2010/main" val="4290463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6885" y="2078711"/>
            <a:ext cx="11526252" cy="2243905"/>
          </a:xfrm>
        </p:spPr>
        <p:txBody>
          <a:bodyPr>
            <a:normAutofit fontScale="90000"/>
          </a:bodyPr>
          <a:lstStyle/>
          <a:p>
            <a:pPr algn="ctr"/>
            <a:r>
              <a:rPr lang="it-IT" sz="4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PROGETTI DI ARRICCHIMENTO CURRICOLARE</a:t>
            </a:r>
            <a:br>
              <a:rPr lang="it-IT" sz="4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r>
              <a:rPr lang="it-IT" sz="4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ED EXTRACURRICOLARE</a:t>
            </a:r>
          </a:p>
        </p:txBody>
      </p:sp>
      <p:pic>
        <p:nvPicPr>
          <p:cNvPr id="6" name="Immagine 5"/>
          <p:cNvPicPr>
            <a:picLocks noChangeAspect="1"/>
          </p:cNvPicPr>
          <p:nvPr/>
        </p:nvPicPr>
        <p:blipFill>
          <a:blip r:embed="rId2"/>
          <a:stretch>
            <a:fillRect/>
          </a:stretch>
        </p:blipFill>
        <p:spPr>
          <a:xfrm>
            <a:off x="7365150" y="196333"/>
            <a:ext cx="3097129" cy="1734392"/>
          </a:xfrm>
          <a:prstGeom prst="rect">
            <a:avLst/>
          </a:prstGeom>
        </p:spPr>
      </p:pic>
      <p:pic>
        <p:nvPicPr>
          <p:cNvPr id="7" name="Immagine 6"/>
          <p:cNvPicPr>
            <a:picLocks noChangeAspect="1"/>
          </p:cNvPicPr>
          <p:nvPr/>
        </p:nvPicPr>
        <p:blipFill>
          <a:blip r:embed="rId3"/>
          <a:stretch>
            <a:fillRect/>
          </a:stretch>
        </p:blipFill>
        <p:spPr>
          <a:xfrm>
            <a:off x="549442" y="4143876"/>
            <a:ext cx="5034153" cy="2377239"/>
          </a:xfrm>
          <a:prstGeom prst="rect">
            <a:avLst/>
          </a:prstGeom>
        </p:spPr>
      </p:pic>
    </p:spTree>
    <p:extLst>
      <p:ext uri="{BB962C8B-B14F-4D97-AF65-F5344CB8AC3E}">
        <p14:creationId xmlns:p14="http://schemas.microsoft.com/office/powerpoint/2010/main" val="1935322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1472764687"/>
              </p:ext>
            </p:extLst>
          </p:nvPr>
        </p:nvGraphicFramePr>
        <p:xfrm>
          <a:off x="1020417" y="2135582"/>
          <a:ext cx="10823949" cy="3369869"/>
        </p:xfrm>
        <a:graphic>
          <a:graphicData uri="http://schemas.openxmlformats.org/drawingml/2006/table">
            <a:tbl>
              <a:tblPr firstRow="1" bandRow="1">
                <a:tableStyleId>{5C22544A-7EE6-4342-B048-85BDC9FD1C3A}</a:tableStyleId>
              </a:tblPr>
              <a:tblGrid>
                <a:gridCol w="6570357">
                  <a:extLst>
                    <a:ext uri="{9D8B030D-6E8A-4147-A177-3AD203B41FA5}">
                      <a16:colId xmlns:a16="http://schemas.microsoft.com/office/drawing/2014/main" xmlns="" val="2524342423"/>
                    </a:ext>
                  </a:extLst>
                </a:gridCol>
                <a:gridCol w="4253592">
                  <a:extLst>
                    <a:ext uri="{9D8B030D-6E8A-4147-A177-3AD203B41FA5}">
                      <a16:colId xmlns:a16="http://schemas.microsoft.com/office/drawing/2014/main" xmlns="" val="3121201721"/>
                    </a:ext>
                  </a:extLst>
                </a:gridCol>
              </a:tblGrid>
              <a:tr h="546465">
                <a:tc>
                  <a:txBody>
                    <a:bodyPr/>
                    <a:lstStyle/>
                    <a:p>
                      <a:r>
                        <a:rPr lang="it-IT" dirty="0"/>
                        <a:t>Progetti</a:t>
                      </a:r>
                    </a:p>
                  </a:txBody>
                  <a:tcPr/>
                </a:tc>
                <a:tc>
                  <a:txBody>
                    <a:bodyPr/>
                    <a:lstStyle/>
                    <a:p>
                      <a:r>
                        <a:rPr lang="it-IT" dirty="0"/>
                        <a:t>ORARIO </a:t>
                      </a:r>
                    </a:p>
                  </a:txBody>
                  <a:tcPr/>
                </a:tc>
                <a:extLst>
                  <a:ext uri="{0D108BD9-81ED-4DB2-BD59-A6C34878D82A}">
                    <a16:rowId xmlns:a16="http://schemas.microsoft.com/office/drawing/2014/main" xmlns="" val="248527916"/>
                  </a:ext>
                </a:extLst>
              </a:tr>
              <a:tr h="455388">
                <a:tc>
                  <a:txBody>
                    <a:bodyPr/>
                    <a:lstStyle/>
                    <a:p>
                      <a:r>
                        <a:rPr lang="it-IT" sz="1400" dirty="0"/>
                        <a:t>NOI… ARTISTI </a:t>
                      </a:r>
                    </a:p>
                  </a:txBody>
                  <a:tcPr/>
                </a:tc>
                <a:tc>
                  <a:txBody>
                    <a:bodyPr/>
                    <a:lstStyle/>
                    <a:p>
                      <a:r>
                        <a:rPr lang="it-IT" sz="1200" dirty="0"/>
                        <a:t>in orario curricolare</a:t>
                      </a:r>
                    </a:p>
                  </a:txBody>
                  <a:tcPr/>
                </a:tc>
                <a:extLst>
                  <a:ext uri="{0D108BD9-81ED-4DB2-BD59-A6C34878D82A}">
                    <a16:rowId xmlns:a16="http://schemas.microsoft.com/office/drawing/2014/main" xmlns="" val="815876794"/>
                  </a:ext>
                </a:extLst>
              </a:tr>
              <a:tr h="683081">
                <a:tc>
                  <a:txBody>
                    <a:bodyPr/>
                    <a:lstStyle/>
                    <a:p>
                      <a:r>
                        <a:rPr lang="it-IT" sz="1400" dirty="0"/>
                        <a:t>NATALE E’</a:t>
                      </a:r>
                    </a:p>
                  </a:txBody>
                  <a:tcPr/>
                </a:tc>
                <a:tc>
                  <a:txBody>
                    <a:bodyPr/>
                    <a:lstStyle/>
                    <a:p>
                      <a:r>
                        <a:rPr lang="it-IT" sz="1200" dirty="0"/>
                        <a:t>in orario curricolare </a:t>
                      </a:r>
                    </a:p>
                    <a:p>
                      <a:endParaRPr lang="it-IT" sz="1200" dirty="0"/>
                    </a:p>
                  </a:txBody>
                  <a:tcPr/>
                </a:tc>
                <a:extLst>
                  <a:ext uri="{0D108BD9-81ED-4DB2-BD59-A6C34878D82A}">
                    <a16:rowId xmlns:a16="http://schemas.microsoft.com/office/drawing/2014/main" xmlns="" val="4078165579"/>
                  </a:ext>
                </a:extLst>
              </a:tr>
              <a:tr h="774159">
                <a:tc>
                  <a:txBody>
                    <a:bodyPr/>
                    <a:lstStyle/>
                    <a:p>
                      <a:r>
                        <a:rPr lang="it-IT" sz="1400" dirty="0"/>
                        <a:t>“FELICEMENTE …INSIEME”</a:t>
                      </a:r>
                    </a:p>
                    <a:p>
                      <a:r>
                        <a:rPr lang="it-IT" sz="1400" dirty="0"/>
                        <a:t>ACCOGLIENZA</a:t>
                      </a:r>
                    </a:p>
                  </a:txBody>
                  <a:tcPr/>
                </a:tc>
                <a:tc>
                  <a:txBody>
                    <a:bodyPr/>
                    <a:lstStyle/>
                    <a:p>
                      <a:r>
                        <a:rPr lang="it-IT" sz="1200" dirty="0"/>
                        <a:t>In</a:t>
                      </a:r>
                      <a:r>
                        <a:rPr lang="it-IT" sz="1200" baseline="0" dirty="0"/>
                        <a:t> orario curricolare</a:t>
                      </a:r>
                      <a:endParaRPr lang="it-IT" sz="1200" dirty="0"/>
                    </a:p>
                  </a:txBody>
                  <a:tcPr/>
                </a:tc>
                <a:extLst>
                  <a:ext uri="{0D108BD9-81ED-4DB2-BD59-A6C34878D82A}">
                    <a16:rowId xmlns:a16="http://schemas.microsoft.com/office/drawing/2014/main" xmlns="" val="10003"/>
                  </a:ext>
                </a:extLst>
              </a:tr>
              <a:tr h="455388">
                <a:tc>
                  <a:txBody>
                    <a:bodyPr/>
                    <a:lstStyle/>
                    <a:p>
                      <a:r>
                        <a:rPr lang="it-IT" sz="1400" b="0" dirty="0"/>
                        <a:t>“COLTIVIAMO L’ORTO PER   COLTIVARE PENSIERI”</a:t>
                      </a:r>
                    </a:p>
                  </a:txBody>
                  <a:tcPr/>
                </a:tc>
                <a:tc>
                  <a:txBody>
                    <a:bodyPr/>
                    <a:lstStyle/>
                    <a:p>
                      <a:r>
                        <a:rPr lang="it-IT" sz="1200" dirty="0"/>
                        <a:t>In orario curricolare</a:t>
                      </a:r>
                    </a:p>
                  </a:txBody>
                  <a:tcPr/>
                </a:tc>
                <a:extLst>
                  <a:ext uri="{0D108BD9-81ED-4DB2-BD59-A6C34878D82A}">
                    <a16:rowId xmlns:a16="http://schemas.microsoft.com/office/drawing/2014/main" xmlns="" val="10004"/>
                  </a:ext>
                </a:extLst>
              </a:tr>
              <a:tr h="455388">
                <a:tc>
                  <a:txBody>
                    <a:bodyPr/>
                    <a:lstStyle/>
                    <a:p>
                      <a:r>
                        <a:rPr lang="it-IT" sz="1400" b="0" dirty="0"/>
                        <a:t>“ PICCOLI EROI A SCUOLA”</a:t>
                      </a:r>
                    </a:p>
                  </a:txBody>
                  <a:tcPr/>
                </a:tc>
                <a:tc>
                  <a:txBody>
                    <a:bodyPr/>
                    <a:lstStyle/>
                    <a:p>
                      <a:r>
                        <a:rPr lang="it-IT" sz="1200" dirty="0"/>
                        <a:t>In orario curricolare</a:t>
                      </a:r>
                    </a:p>
                  </a:txBody>
                  <a:tcPr/>
                </a:tc>
                <a:extLst>
                  <a:ext uri="{0D108BD9-81ED-4DB2-BD59-A6C34878D82A}">
                    <a16:rowId xmlns:a16="http://schemas.microsoft.com/office/drawing/2014/main" xmlns="" val="10005"/>
                  </a:ext>
                </a:extLst>
              </a:tr>
            </a:tbl>
          </a:graphicData>
        </a:graphic>
      </p:graphicFrame>
      <p:sp>
        <p:nvSpPr>
          <p:cNvPr id="5" name="Rettangolo 4"/>
          <p:cNvSpPr/>
          <p:nvPr/>
        </p:nvSpPr>
        <p:spPr>
          <a:xfrm>
            <a:off x="2208799" y="346600"/>
            <a:ext cx="7888699" cy="923330"/>
          </a:xfrm>
          <a:prstGeom prst="rect">
            <a:avLst/>
          </a:prstGeom>
          <a:noFill/>
        </p:spPr>
        <p:txBody>
          <a:bodyPr wrap="none" lIns="91440" tIns="45720" rIns="91440" bIns="45720">
            <a:spAutoFit/>
          </a:bodyPr>
          <a:lstStyle/>
          <a:p>
            <a:pPr algn="ctr"/>
            <a:r>
              <a:rPr lang="it-IT"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SCUOLA DELL’INFANZIA</a:t>
            </a:r>
          </a:p>
        </p:txBody>
      </p:sp>
    </p:spTree>
    <p:extLst>
      <p:ext uri="{BB962C8B-B14F-4D97-AF65-F5344CB8AC3E}">
        <p14:creationId xmlns:p14="http://schemas.microsoft.com/office/powerpoint/2010/main" val="764813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5"/>
          <p:cNvGraphicFramePr>
            <a:graphicFrameLocks noGrp="1"/>
          </p:cNvGraphicFramePr>
          <p:nvPr>
            <p:extLst>
              <p:ext uri="{D42A27DB-BD31-4B8C-83A1-F6EECF244321}">
                <p14:modId xmlns:p14="http://schemas.microsoft.com/office/powerpoint/2010/main" val="2539051334"/>
              </p:ext>
            </p:extLst>
          </p:nvPr>
        </p:nvGraphicFramePr>
        <p:xfrm>
          <a:off x="1086678" y="1310844"/>
          <a:ext cx="10474771" cy="4963683"/>
        </p:xfrm>
        <a:graphic>
          <a:graphicData uri="http://schemas.openxmlformats.org/drawingml/2006/table">
            <a:tbl>
              <a:tblPr firstRow="1" bandRow="1">
                <a:tableStyleId>{5C22544A-7EE6-4342-B048-85BDC9FD1C3A}</a:tableStyleId>
              </a:tblPr>
              <a:tblGrid>
                <a:gridCol w="5945774">
                  <a:extLst>
                    <a:ext uri="{9D8B030D-6E8A-4147-A177-3AD203B41FA5}">
                      <a16:colId xmlns:a16="http://schemas.microsoft.com/office/drawing/2014/main" xmlns="" val="2524342423"/>
                    </a:ext>
                  </a:extLst>
                </a:gridCol>
                <a:gridCol w="4528997">
                  <a:extLst>
                    <a:ext uri="{9D8B030D-6E8A-4147-A177-3AD203B41FA5}">
                      <a16:colId xmlns:a16="http://schemas.microsoft.com/office/drawing/2014/main" xmlns="" val="3121201721"/>
                    </a:ext>
                  </a:extLst>
                </a:gridCol>
              </a:tblGrid>
              <a:tr h="428693">
                <a:tc>
                  <a:txBody>
                    <a:bodyPr/>
                    <a:lstStyle/>
                    <a:p>
                      <a:r>
                        <a:rPr lang="it-IT" dirty="0"/>
                        <a:t>Progetti</a:t>
                      </a:r>
                    </a:p>
                  </a:txBody>
                  <a:tcPr/>
                </a:tc>
                <a:tc>
                  <a:txBody>
                    <a:bodyPr/>
                    <a:lstStyle/>
                    <a:p>
                      <a:r>
                        <a:rPr lang="it-IT" dirty="0"/>
                        <a:t>Orario </a:t>
                      </a:r>
                    </a:p>
                  </a:txBody>
                  <a:tcPr/>
                </a:tc>
                <a:extLst>
                  <a:ext uri="{0D108BD9-81ED-4DB2-BD59-A6C34878D82A}">
                    <a16:rowId xmlns:a16="http://schemas.microsoft.com/office/drawing/2014/main" xmlns="" val="248527916"/>
                  </a:ext>
                </a:extLst>
              </a:tr>
              <a:tr h="408215">
                <a:tc>
                  <a:txBody>
                    <a:bodyPr/>
                    <a:lstStyle/>
                    <a:p>
                      <a:r>
                        <a:rPr lang="it-IT" sz="1400" b="1" i="1" kern="1200" dirty="0">
                          <a:solidFill>
                            <a:schemeClr val="dk1"/>
                          </a:solidFill>
                          <a:effectLst/>
                          <a:latin typeface="+mn-lt"/>
                          <a:ea typeface="+mn-ea"/>
                          <a:cs typeface="+mn-cs"/>
                        </a:rPr>
                        <a:t>IL MONDO DENTRO UN LIBRO:</a:t>
                      </a:r>
                      <a:br>
                        <a:rPr lang="it-IT" sz="1400" b="1" i="1" kern="1200" dirty="0">
                          <a:solidFill>
                            <a:schemeClr val="dk1"/>
                          </a:solidFill>
                          <a:effectLst/>
                          <a:latin typeface="+mn-lt"/>
                          <a:ea typeface="+mn-ea"/>
                          <a:cs typeface="+mn-cs"/>
                        </a:rPr>
                      </a:br>
                      <a:r>
                        <a:rPr lang="it-IT" sz="1400" b="1" i="1" kern="1200" dirty="0">
                          <a:solidFill>
                            <a:schemeClr val="dk1"/>
                          </a:solidFill>
                          <a:effectLst/>
                          <a:latin typeface="+mn-lt"/>
                          <a:ea typeface="+mn-ea"/>
                          <a:cs typeface="+mn-cs"/>
                        </a:rPr>
                        <a:t> DALLE FIABE AL MONDO FANTASY </a:t>
                      </a:r>
                      <a:endParaRPr lang="it-IT" sz="1400" dirty="0"/>
                    </a:p>
                  </a:txBody>
                  <a:tcPr/>
                </a:tc>
                <a:tc>
                  <a:txBody>
                    <a:bodyPr/>
                    <a:lstStyle/>
                    <a:p>
                      <a:r>
                        <a:rPr lang="it-IT" sz="1400" dirty="0"/>
                        <a:t>Orario curricolare</a:t>
                      </a:r>
                    </a:p>
                  </a:txBody>
                  <a:tcPr/>
                </a:tc>
                <a:extLst>
                  <a:ext uri="{0D108BD9-81ED-4DB2-BD59-A6C34878D82A}">
                    <a16:rowId xmlns:a16="http://schemas.microsoft.com/office/drawing/2014/main" xmlns="" val="10002"/>
                  </a:ext>
                </a:extLst>
              </a:tr>
              <a:tr h="408215">
                <a:tc>
                  <a:txBody>
                    <a:bodyPr/>
                    <a:lstStyle/>
                    <a:p>
                      <a:r>
                        <a:rPr lang="it-IT" sz="1400" b="1" i="1" dirty="0"/>
                        <a:t>“PREPARIAMOCI</a:t>
                      </a:r>
                    </a:p>
                    <a:p>
                      <a:r>
                        <a:rPr lang="it-IT" sz="1400" b="1" i="1" dirty="0"/>
                        <a:t>ALLE PROVE INVALSI”</a:t>
                      </a:r>
                    </a:p>
                    <a:p>
                      <a:endParaRPr lang="it-IT" sz="1600" dirty="0"/>
                    </a:p>
                  </a:txBody>
                  <a:tcPr/>
                </a:tc>
                <a:tc>
                  <a:txBody>
                    <a:bodyPr/>
                    <a:lstStyle/>
                    <a:p>
                      <a:r>
                        <a:rPr lang="it-IT" sz="1400" dirty="0"/>
                        <a:t>Orario curricolare</a:t>
                      </a:r>
                    </a:p>
                    <a:p>
                      <a:r>
                        <a:rPr lang="it-IT" sz="1400" dirty="0"/>
                        <a:t>Classi seconde e quinte</a:t>
                      </a:r>
                    </a:p>
                  </a:txBody>
                  <a:tcPr/>
                </a:tc>
                <a:extLst>
                  <a:ext uri="{0D108BD9-81ED-4DB2-BD59-A6C34878D82A}">
                    <a16:rowId xmlns:a16="http://schemas.microsoft.com/office/drawing/2014/main" xmlns="" val="10003"/>
                  </a:ext>
                </a:extLst>
              </a:tr>
              <a:tr h="408215">
                <a:tc>
                  <a:txBody>
                    <a:bodyPr/>
                    <a:lstStyle/>
                    <a:p>
                      <a:r>
                        <a:rPr lang="it-IT" sz="1400" b="1" i="1" dirty="0"/>
                        <a:t>LA SETTIMANA DELLO STUDENTE</a:t>
                      </a:r>
                    </a:p>
                  </a:txBody>
                  <a:tcPr/>
                </a:tc>
                <a:tc>
                  <a:txBody>
                    <a:bodyPr/>
                    <a:lstStyle/>
                    <a:p>
                      <a:r>
                        <a:rPr lang="it-IT" sz="1400" dirty="0"/>
                        <a:t>Orario curricolare tutti gli alunni delle classi </a:t>
                      </a:r>
                    </a:p>
                    <a:p>
                      <a:r>
                        <a:rPr lang="it-IT" sz="1400" dirty="0"/>
                        <a:t>quarte e quinte</a:t>
                      </a:r>
                    </a:p>
                    <a:p>
                      <a:r>
                        <a:rPr lang="it-IT" sz="1400" dirty="0"/>
                        <a:t>Dal 06/02/2023 all’11/02/2023</a:t>
                      </a:r>
                    </a:p>
                  </a:txBody>
                  <a:tcPr/>
                </a:tc>
                <a:extLst>
                  <a:ext uri="{0D108BD9-81ED-4DB2-BD59-A6C34878D82A}">
                    <a16:rowId xmlns:a16="http://schemas.microsoft.com/office/drawing/2014/main" xmlns="" val="10004"/>
                  </a:ext>
                </a:extLst>
              </a:tr>
              <a:tr h="408215">
                <a:tc>
                  <a:txBody>
                    <a:bodyPr/>
                    <a:lstStyle/>
                    <a:p>
                      <a:pPr>
                        <a:lnSpc>
                          <a:spcPct val="107000"/>
                        </a:lnSpc>
                        <a:spcAft>
                          <a:spcPts val="800"/>
                        </a:spcAft>
                      </a:pPr>
                      <a:r>
                        <a:rPr lang="it-IT" sz="1600" b="1" i="1" kern="1200" dirty="0">
                          <a:solidFill>
                            <a:schemeClr val="dk1"/>
                          </a:solidFill>
                          <a:effectLst/>
                          <a:latin typeface="+mn-lt"/>
                          <a:ea typeface="+mn-ea"/>
                          <a:cs typeface="+mn-cs"/>
                        </a:rPr>
                        <a:t>DAMA A SCUOLA</a:t>
                      </a:r>
                    </a:p>
                  </a:txBody>
                  <a:tcPr marL="68580" marR="68580" marT="0" marB="0"/>
                </a:tc>
                <a:tc>
                  <a:txBody>
                    <a:bodyPr/>
                    <a:lstStyle/>
                    <a:p>
                      <a:r>
                        <a:rPr lang="it-IT" sz="1400" dirty="0"/>
                        <a:t>Orario curricolare</a:t>
                      </a:r>
                    </a:p>
                  </a:txBody>
                  <a:tcPr/>
                </a:tc>
                <a:extLst>
                  <a:ext uri="{0D108BD9-81ED-4DB2-BD59-A6C34878D82A}">
                    <a16:rowId xmlns:a16="http://schemas.microsoft.com/office/drawing/2014/main" xmlns="" val="10005"/>
                  </a:ext>
                </a:extLst>
              </a:tr>
              <a:tr h="408215">
                <a:tc>
                  <a:txBody>
                    <a:bodyPr/>
                    <a:lstStyle/>
                    <a:p>
                      <a:r>
                        <a:rPr lang="it-IT" sz="1600" b="1" i="1" kern="1200" dirty="0">
                          <a:solidFill>
                            <a:schemeClr val="dk1"/>
                          </a:solidFill>
                          <a:effectLst/>
                          <a:latin typeface="+mn-lt"/>
                          <a:ea typeface="+mn-ea"/>
                          <a:cs typeface="+mn-cs"/>
                        </a:rPr>
                        <a:t>MAT.ITA</a:t>
                      </a:r>
                      <a:endParaRPr lang="it-IT" sz="1600" dirty="0"/>
                    </a:p>
                  </a:txBody>
                  <a:tcPr/>
                </a:tc>
                <a:tc>
                  <a:txBody>
                    <a:bodyPr/>
                    <a:lstStyle/>
                    <a:p>
                      <a:r>
                        <a:rPr lang="it-IT" sz="1400" dirty="0"/>
                        <a:t>Orario extracurricolare</a:t>
                      </a:r>
                    </a:p>
                  </a:txBody>
                  <a:tcPr/>
                </a:tc>
                <a:extLst>
                  <a:ext uri="{0D108BD9-81ED-4DB2-BD59-A6C34878D82A}">
                    <a16:rowId xmlns:a16="http://schemas.microsoft.com/office/drawing/2014/main" xmlns="" val="10006"/>
                  </a:ext>
                </a:extLst>
              </a:tr>
              <a:tr h="408215">
                <a:tc>
                  <a:txBody>
                    <a:bodyPr/>
                    <a:lstStyle/>
                    <a:p>
                      <a:r>
                        <a:rPr lang="it-IT" sz="1600" b="1" dirty="0"/>
                        <a:t>Potenziamento delle discipline STEAM:</a:t>
                      </a:r>
                    </a:p>
                    <a:p>
                      <a:r>
                        <a:rPr lang="it-IT" sz="1400" b="1" i="1" dirty="0"/>
                        <a:t>STEAM…IMPARIAMO AD AMARE L’ARTE!</a:t>
                      </a:r>
                    </a:p>
                    <a:p>
                      <a:r>
                        <a:rPr lang="it-IT" sz="1400" b="1" i="1" dirty="0"/>
                        <a:t>LA BIODIVERSITÀ IN UN PICCOLO ORTO!</a:t>
                      </a:r>
                    </a:p>
                    <a:p>
                      <a:r>
                        <a:rPr lang="it-IT" sz="1400" b="1" i="1" dirty="0"/>
                        <a:t>CALENDARI CREATIVI</a:t>
                      </a:r>
                    </a:p>
                    <a:p>
                      <a:r>
                        <a:rPr lang="it-IT" sz="1400" b="1" i="1" dirty="0"/>
                        <a:t>”SFUMATURE IN… PERCORSI DI LUCE”</a:t>
                      </a:r>
                    </a:p>
                  </a:txBody>
                  <a:tcPr/>
                </a:tc>
                <a:tc>
                  <a:txBody>
                    <a:bodyPr/>
                    <a:lstStyle/>
                    <a:p>
                      <a:endParaRPr lang="it-IT" sz="1400" dirty="0"/>
                    </a:p>
                    <a:p>
                      <a:r>
                        <a:rPr lang="it-IT" sz="1400" dirty="0"/>
                        <a:t>Orario curricolare</a:t>
                      </a:r>
                    </a:p>
                  </a:txBody>
                  <a:tcPr/>
                </a:tc>
                <a:extLst>
                  <a:ext uri="{0D108BD9-81ED-4DB2-BD59-A6C34878D82A}">
                    <a16:rowId xmlns:a16="http://schemas.microsoft.com/office/drawing/2014/main" xmlns="" val="10007"/>
                  </a:ext>
                </a:extLst>
              </a:tr>
              <a:tr h="408215">
                <a:tc>
                  <a:txBody>
                    <a:bodyPr/>
                    <a:lstStyle/>
                    <a:p>
                      <a:r>
                        <a:rPr lang="it-IT" sz="1400" b="1" dirty="0"/>
                        <a:t>LAW AND ECONOMICS</a:t>
                      </a:r>
                    </a:p>
                  </a:txBody>
                  <a:tcPr/>
                </a:tc>
                <a:tc>
                  <a:txBody>
                    <a:bodyPr/>
                    <a:lstStyle/>
                    <a:p>
                      <a:r>
                        <a:rPr lang="it-IT" sz="1400" dirty="0"/>
                        <a:t>Orario curricolare tutti gli alunni delle classi prime</a:t>
                      </a:r>
                    </a:p>
                    <a:p>
                      <a:endParaRPr lang="it-IT" sz="1400" dirty="0"/>
                    </a:p>
                  </a:txBody>
                  <a:tcPr/>
                </a:tc>
                <a:extLst>
                  <a:ext uri="{0D108BD9-81ED-4DB2-BD59-A6C34878D82A}">
                    <a16:rowId xmlns:a16="http://schemas.microsoft.com/office/drawing/2014/main" xmlns="" val="10008"/>
                  </a:ext>
                </a:extLst>
              </a:tr>
            </a:tbl>
          </a:graphicData>
        </a:graphic>
      </p:graphicFrame>
      <p:sp>
        <p:nvSpPr>
          <p:cNvPr id="4" name="Rettangolo 3"/>
          <p:cNvSpPr/>
          <p:nvPr/>
        </p:nvSpPr>
        <p:spPr>
          <a:xfrm>
            <a:off x="3119578" y="313176"/>
            <a:ext cx="6513457"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it-IT"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Scuola Primaria</a:t>
            </a:r>
          </a:p>
        </p:txBody>
      </p:sp>
    </p:spTree>
    <p:extLst>
      <p:ext uri="{BB962C8B-B14F-4D97-AF65-F5344CB8AC3E}">
        <p14:creationId xmlns:p14="http://schemas.microsoft.com/office/powerpoint/2010/main" val="2844942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ext uri="{D42A27DB-BD31-4B8C-83A1-F6EECF244321}">
                <p14:modId xmlns:p14="http://schemas.microsoft.com/office/powerpoint/2010/main" val="4168001871"/>
              </p:ext>
            </p:extLst>
          </p:nvPr>
        </p:nvGraphicFramePr>
        <p:xfrm>
          <a:off x="1698873" y="362485"/>
          <a:ext cx="10204537" cy="5946711"/>
        </p:xfrm>
        <a:graphic>
          <a:graphicData uri="http://schemas.openxmlformats.org/drawingml/2006/table">
            <a:tbl>
              <a:tblPr firstRow="1" bandRow="1">
                <a:tableStyleId>{5C22544A-7EE6-4342-B048-85BDC9FD1C3A}</a:tableStyleId>
              </a:tblPr>
              <a:tblGrid>
                <a:gridCol w="5809513">
                  <a:extLst>
                    <a:ext uri="{9D8B030D-6E8A-4147-A177-3AD203B41FA5}">
                      <a16:colId xmlns:a16="http://schemas.microsoft.com/office/drawing/2014/main" xmlns="" val="2524342423"/>
                    </a:ext>
                  </a:extLst>
                </a:gridCol>
                <a:gridCol w="4395024">
                  <a:extLst>
                    <a:ext uri="{9D8B030D-6E8A-4147-A177-3AD203B41FA5}">
                      <a16:colId xmlns:a16="http://schemas.microsoft.com/office/drawing/2014/main" xmlns="" val="3121201721"/>
                    </a:ext>
                  </a:extLst>
                </a:gridCol>
              </a:tblGrid>
              <a:tr h="431439">
                <a:tc>
                  <a:txBody>
                    <a:bodyPr/>
                    <a:lstStyle/>
                    <a:p>
                      <a:r>
                        <a:rPr lang="it-IT" sz="1600" i="1" dirty="0"/>
                        <a:t>Progetti</a:t>
                      </a:r>
                    </a:p>
                  </a:txBody>
                  <a:tcPr/>
                </a:tc>
                <a:tc>
                  <a:txBody>
                    <a:bodyPr/>
                    <a:lstStyle/>
                    <a:p>
                      <a:r>
                        <a:rPr lang="it-IT" dirty="0"/>
                        <a:t>Orario </a:t>
                      </a:r>
                    </a:p>
                  </a:txBody>
                  <a:tcPr/>
                </a:tc>
                <a:extLst>
                  <a:ext uri="{0D108BD9-81ED-4DB2-BD59-A6C34878D82A}">
                    <a16:rowId xmlns:a16="http://schemas.microsoft.com/office/drawing/2014/main" xmlns="" val="248527916"/>
                  </a:ext>
                </a:extLst>
              </a:tr>
              <a:tr h="525186">
                <a:tc>
                  <a:txBody>
                    <a:bodyPr/>
                    <a:lstStyle/>
                    <a:p>
                      <a:pPr marL="0" lvl="0" indent="0">
                        <a:lnSpc>
                          <a:spcPct val="107000"/>
                        </a:lnSpc>
                        <a:spcAft>
                          <a:spcPts val="0"/>
                        </a:spcAft>
                        <a:buFont typeface="Symbol" panose="05050102010706020507" pitchFamily="18" charset="2"/>
                        <a:buNone/>
                      </a:pPr>
                      <a:r>
                        <a:rPr lang="it-IT" sz="1400" b="1" i="1" kern="1200" dirty="0">
                          <a:solidFill>
                            <a:schemeClr val="dk1"/>
                          </a:solidFill>
                          <a:latin typeface="+mn-lt"/>
                          <a:ea typeface="+mn-ea"/>
                          <a:cs typeface="+mn-cs"/>
                        </a:rPr>
                        <a:t>UNO SGUARDO SUL TEMPO</a:t>
                      </a: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dirty="0"/>
                        <a:t>Orario curricolare</a:t>
                      </a:r>
                    </a:p>
                    <a:p>
                      <a:r>
                        <a:rPr lang="it-IT" sz="1400" dirty="0"/>
                        <a:t>tutti gli alunni delle classi prime e seconde</a:t>
                      </a:r>
                    </a:p>
                  </a:txBody>
                  <a:tcPr/>
                </a:tc>
                <a:extLst>
                  <a:ext uri="{0D108BD9-81ED-4DB2-BD59-A6C34878D82A}">
                    <a16:rowId xmlns:a16="http://schemas.microsoft.com/office/drawing/2014/main" xmlns="" val="4078165579"/>
                  </a:ext>
                </a:extLst>
              </a:tr>
              <a:tr h="410830">
                <a:tc>
                  <a:txBody>
                    <a:bodyPr/>
                    <a:lstStyle/>
                    <a:p>
                      <a:pPr marL="0" lvl="0" indent="0">
                        <a:lnSpc>
                          <a:spcPct val="107000"/>
                        </a:lnSpc>
                        <a:spcAft>
                          <a:spcPts val="0"/>
                        </a:spcAft>
                        <a:buFont typeface="Symbol" panose="05050102010706020507" pitchFamily="18" charset="2"/>
                        <a:buNone/>
                      </a:pPr>
                      <a:r>
                        <a:rPr lang="it-IT" sz="1400" b="1" i="1" kern="1200" dirty="0">
                          <a:solidFill>
                            <a:schemeClr val="dk1"/>
                          </a:solidFill>
                          <a:latin typeface="+mn-lt"/>
                          <a:ea typeface="+mn-ea"/>
                          <a:cs typeface="+mn-cs"/>
                        </a:rPr>
                        <a:t>IN VIAGGIO … VERSO L’EVOLUZIONE</a:t>
                      </a: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dirty="0"/>
                        <a:t>Orario curricolare</a:t>
                      </a:r>
                    </a:p>
                    <a:p>
                      <a:pPr marL="0" marR="0" indent="0" algn="l" defTabSz="457200" rtl="0" eaLnBrk="1" fontAlgn="auto" latinLnBrk="0" hangingPunct="1">
                        <a:lnSpc>
                          <a:spcPct val="100000"/>
                        </a:lnSpc>
                        <a:spcBef>
                          <a:spcPts val="0"/>
                        </a:spcBef>
                        <a:spcAft>
                          <a:spcPts val="0"/>
                        </a:spcAft>
                        <a:buClrTx/>
                        <a:buSzTx/>
                        <a:buFontTx/>
                        <a:buNone/>
                        <a:tabLst/>
                        <a:defRPr/>
                      </a:pPr>
                      <a:r>
                        <a:rPr lang="it-IT" sz="1400" dirty="0"/>
                        <a:t>tutti gli alunni delle classi terze </a:t>
                      </a:r>
                    </a:p>
                  </a:txBody>
                  <a:tcPr/>
                </a:tc>
                <a:extLst>
                  <a:ext uri="{0D108BD9-81ED-4DB2-BD59-A6C34878D82A}">
                    <a16:rowId xmlns:a16="http://schemas.microsoft.com/office/drawing/2014/main" xmlns="" val="10002"/>
                  </a:ext>
                </a:extLst>
              </a:tr>
              <a:tr h="765857">
                <a:tc>
                  <a:txBody>
                    <a:bodyPr/>
                    <a:lstStyle/>
                    <a:p>
                      <a:pPr marL="0" lvl="0" indent="0">
                        <a:lnSpc>
                          <a:spcPct val="107000"/>
                        </a:lnSpc>
                        <a:spcAft>
                          <a:spcPts val="0"/>
                        </a:spcAft>
                        <a:buFont typeface="Symbol" panose="05050102010706020507" pitchFamily="18" charset="2"/>
                        <a:buNone/>
                      </a:pPr>
                      <a:r>
                        <a:rPr lang="it-IT" sz="1400" b="1" i="1" kern="1200" dirty="0">
                          <a:solidFill>
                            <a:schemeClr val="dk1"/>
                          </a:solidFill>
                          <a:latin typeface="+mn-lt"/>
                          <a:ea typeface="+mn-ea"/>
                          <a:cs typeface="+mn-cs"/>
                        </a:rPr>
                        <a:t>”ALLA SCOPERTA DEL MONDO DELLE TARTARUGHE MARINE”</a:t>
                      </a: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dirty="0"/>
                        <a:t>Orario curricolare ed extracurricolare</a:t>
                      </a:r>
                    </a:p>
                    <a:p>
                      <a:pPr marL="0" marR="0" indent="0" algn="l" defTabSz="457200" rtl="0" eaLnBrk="1" fontAlgn="auto" latinLnBrk="0" hangingPunct="1">
                        <a:lnSpc>
                          <a:spcPct val="100000"/>
                        </a:lnSpc>
                        <a:spcBef>
                          <a:spcPts val="0"/>
                        </a:spcBef>
                        <a:spcAft>
                          <a:spcPts val="0"/>
                        </a:spcAft>
                        <a:buClrTx/>
                        <a:buSzTx/>
                        <a:buFontTx/>
                        <a:buNone/>
                        <a:tabLst/>
                        <a:defRPr/>
                      </a:pPr>
                      <a:r>
                        <a:rPr lang="it-IT" sz="1400" dirty="0"/>
                        <a:t>tutti gli alunni delle classi quarte </a:t>
                      </a:r>
                    </a:p>
                    <a:p>
                      <a:endParaRPr lang="it-IT" sz="1400" dirty="0"/>
                    </a:p>
                  </a:txBody>
                  <a:tcPr/>
                </a:tc>
                <a:extLst>
                  <a:ext uri="{0D108BD9-81ED-4DB2-BD59-A6C34878D82A}">
                    <a16:rowId xmlns:a16="http://schemas.microsoft.com/office/drawing/2014/main" xmlns="" val="10003"/>
                  </a:ext>
                </a:extLst>
              </a:tr>
              <a:tr h="525186">
                <a:tc>
                  <a:txBody>
                    <a:bodyPr/>
                    <a:lstStyle/>
                    <a:p>
                      <a:pPr marL="0" lvl="0" indent="0">
                        <a:lnSpc>
                          <a:spcPct val="107000"/>
                        </a:lnSpc>
                        <a:spcAft>
                          <a:spcPts val="0"/>
                        </a:spcAft>
                        <a:buFont typeface="Symbol" panose="05050102010706020507" pitchFamily="18" charset="2"/>
                        <a:buNone/>
                      </a:pPr>
                      <a:r>
                        <a:rPr lang="it-IT" sz="1400" b="1" i="1" kern="1200" dirty="0">
                          <a:solidFill>
                            <a:schemeClr val="dk1"/>
                          </a:solidFill>
                          <a:latin typeface="+mn-lt"/>
                          <a:ea typeface="+mn-ea"/>
                          <a:cs typeface="+mn-cs"/>
                        </a:rPr>
                        <a:t>LEONARDO ,CHE PASSIONE!</a:t>
                      </a: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dirty="0"/>
                        <a:t>Orario curricolare</a:t>
                      </a:r>
                    </a:p>
                    <a:p>
                      <a:pPr marL="0" marR="0" indent="0" algn="l" defTabSz="457200" rtl="0" eaLnBrk="1" fontAlgn="auto" latinLnBrk="0" hangingPunct="1">
                        <a:lnSpc>
                          <a:spcPct val="100000"/>
                        </a:lnSpc>
                        <a:spcBef>
                          <a:spcPts val="0"/>
                        </a:spcBef>
                        <a:spcAft>
                          <a:spcPts val="0"/>
                        </a:spcAft>
                        <a:buClrTx/>
                        <a:buSzTx/>
                        <a:buFontTx/>
                        <a:buNone/>
                        <a:tabLst/>
                        <a:defRPr/>
                      </a:pPr>
                      <a:r>
                        <a:rPr lang="it-IT" sz="1400" dirty="0"/>
                        <a:t>tutti gli alunni delle classi quinte </a:t>
                      </a:r>
                    </a:p>
                    <a:p>
                      <a:pPr marL="0" marR="0" indent="0" algn="l" defTabSz="457200" rtl="0" eaLnBrk="1" fontAlgn="auto" latinLnBrk="0" hangingPunct="1">
                        <a:lnSpc>
                          <a:spcPct val="100000"/>
                        </a:lnSpc>
                        <a:spcBef>
                          <a:spcPts val="0"/>
                        </a:spcBef>
                        <a:spcAft>
                          <a:spcPts val="0"/>
                        </a:spcAft>
                        <a:buClrTx/>
                        <a:buSzTx/>
                        <a:buFontTx/>
                        <a:buNone/>
                        <a:tabLst/>
                        <a:defRPr/>
                      </a:pPr>
                      <a:endParaRPr lang="it-IT" sz="1400" dirty="0"/>
                    </a:p>
                  </a:txBody>
                  <a:tcPr/>
                </a:tc>
                <a:extLst>
                  <a:ext uri="{0D108BD9-81ED-4DB2-BD59-A6C34878D82A}">
                    <a16:rowId xmlns:a16="http://schemas.microsoft.com/office/drawing/2014/main" xmlns="" val="10004"/>
                  </a:ext>
                </a:extLst>
              </a:tr>
              <a:tr h="410830">
                <a:tc>
                  <a:txBody>
                    <a:bodyPr/>
                    <a:lstStyle/>
                    <a:p>
                      <a:pPr marL="0" lvl="0" indent="0">
                        <a:lnSpc>
                          <a:spcPct val="107000"/>
                        </a:lnSpc>
                        <a:spcAft>
                          <a:spcPts val="0"/>
                        </a:spcAft>
                        <a:buFont typeface="Symbol" panose="05050102010706020507" pitchFamily="18" charset="2"/>
                        <a:buNone/>
                      </a:pPr>
                      <a:r>
                        <a:rPr lang="it-IT" sz="1600" b="1" kern="1200" dirty="0">
                          <a:solidFill>
                            <a:schemeClr val="dk1"/>
                          </a:solidFill>
                          <a:latin typeface="+mn-lt"/>
                          <a:ea typeface="+mn-ea"/>
                          <a:cs typeface="+mn-cs"/>
                        </a:rPr>
                        <a:t> Sviluppo delle</a:t>
                      </a:r>
                    </a:p>
                    <a:p>
                      <a:pPr marL="0" lvl="0" indent="0">
                        <a:lnSpc>
                          <a:spcPct val="107000"/>
                        </a:lnSpc>
                        <a:spcAft>
                          <a:spcPts val="0"/>
                        </a:spcAft>
                        <a:buFont typeface="Symbol" panose="05050102010706020507" pitchFamily="18" charset="2"/>
                        <a:buNone/>
                      </a:pPr>
                      <a:r>
                        <a:rPr lang="it-IT" sz="1600" b="1" kern="1200" dirty="0">
                          <a:solidFill>
                            <a:schemeClr val="dk1"/>
                          </a:solidFill>
                          <a:latin typeface="+mn-lt"/>
                          <a:ea typeface="+mn-ea"/>
                          <a:cs typeface="+mn-cs"/>
                        </a:rPr>
                        <a:t>competenze</a:t>
                      </a:r>
                    </a:p>
                    <a:p>
                      <a:pPr marL="0" lvl="0" indent="0">
                        <a:lnSpc>
                          <a:spcPct val="107000"/>
                        </a:lnSpc>
                        <a:spcAft>
                          <a:spcPts val="0"/>
                        </a:spcAft>
                        <a:buFont typeface="Symbol" panose="05050102010706020507" pitchFamily="18" charset="2"/>
                        <a:buNone/>
                      </a:pPr>
                      <a:r>
                        <a:rPr lang="it-IT" sz="1600" b="1" kern="1200" dirty="0">
                          <a:solidFill>
                            <a:schemeClr val="dk1"/>
                          </a:solidFill>
                          <a:latin typeface="+mn-lt"/>
                          <a:ea typeface="+mn-ea"/>
                          <a:cs typeface="+mn-cs"/>
                        </a:rPr>
                        <a:t>di </a:t>
                      </a:r>
                      <a:r>
                        <a:rPr lang="it-IT" sz="1600" b="1" kern="1200" dirty="0" err="1">
                          <a:solidFill>
                            <a:schemeClr val="dk1"/>
                          </a:solidFill>
                          <a:latin typeface="+mn-lt"/>
                          <a:ea typeface="+mn-ea"/>
                          <a:cs typeface="+mn-cs"/>
                        </a:rPr>
                        <a:t>cittadinanz</a:t>
                      </a:r>
                      <a:r>
                        <a:rPr lang="it-IT" sz="1600" b="1" kern="1200" dirty="0">
                          <a:solidFill>
                            <a:schemeClr val="dk1"/>
                          </a:solidFill>
                          <a:latin typeface="+mn-lt"/>
                          <a:ea typeface="+mn-ea"/>
                          <a:cs typeface="+mn-cs"/>
                        </a:rPr>
                        <a:t> a attiva e democratica:</a:t>
                      </a:r>
                    </a:p>
                    <a:p>
                      <a:pPr marL="0" lvl="0" indent="0">
                        <a:lnSpc>
                          <a:spcPct val="107000"/>
                        </a:lnSpc>
                        <a:spcAft>
                          <a:spcPts val="0"/>
                        </a:spcAft>
                        <a:buFont typeface="Symbol" panose="05050102010706020507" pitchFamily="18" charset="2"/>
                        <a:buNone/>
                      </a:pPr>
                      <a:r>
                        <a:rPr lang="it-IT" sz="1400" b="1" i="1" kern="1200" dirty="0">
                          <a:solidFill>
                            <a:schemeClr val="dk1"/>
                          </a:solidFill>
                          <a:latin typeface="+mn-lt"/>
                          <a:ea typeface="+mn-ea"/>
                          <a:cs typeface="+mn-cs"/>
                        </a:rPr>
                        <a:t>NATALE E’</a:t>
                      </a:r>
                    </a:p>
                    <a:p>
                      <a:pPr marL="0" lvl="0" indent="0">
                        <a:lnSpc>
                          <a:spcPct val="107000"/>
                        </a:lnSpc>
                        <a:spcAft>
                          <a:spcPts val="0"/>
                        </a:spcAft>
                        <a:buFont typeface="Symbol" panose="05050102010706020507" pitchFamily="18" charset="2"/>
                        <a:buNone/>
                      </a:pPr>
                      <a:r>
                        <a:rPr lang="it-IT" sz="1400" b="1" i="1" kern="1200" dirty="0">
                          <a:solidFill>
                            <a:schemeClr val="dk1"/>
                          </a:solidFill>
                          <a:latin typeface="+mn-lt"/>
                          <a:ea typeface="+mn-ea"/>
                          <a:cs typeface="+mn-cs"/>
                        </a:rPr>
                        <a:t>“FELICEMENTE …INSIEME”</a:t>
                      </a:r>
                    </a:p>
                    <a:p>
                      <a:pPr marL="0" lvl="0" indent="0">
                        <a:lnSpc>
                          <a:spcPct val="107000"/>
                        </a:lnSpc>
                        <a:spcAft>
                          <a:spcPts val="0"/>
                        </a:spcAft>
                        <a:buFont typeface="Symbol" panose="05050102010706020507" pitchFamily="18" charset="2"/>
                        <a:buNone/>
                      </a:pPr>
                      <a:r>
                        <a:rPr lang="it-IT" sz="1400" b="1" i="1" kern="1200" dirty="0">
                          <a:solidFill>
                            <a:schemeClr val="dk1"/>
                          </a:solidFill>
                          <a:latin typeface="+mn-lt"/>
                          <a:ea typeface="+mn-ea"/>
                          <a:cs typeface="+mn-cs"/>
                        </a:rPr>
                        <a:t>SEMINI…AMO                                                                                              </a:t>
                      </a:r>
                    </a:p>
                    <a:p>
                      <a:pPr marL="0" lvl="0" indent="0">
                        <a:lnSpc>
                          <a:spcPct val="107000"/>
                        </a:lnSpc>
                        <a:spcAft>
                          <a:spcPts val="0"/>
                        </a:spcAft>
                        <a:buFont typeface="Symbol" panose="05050102010706020507" pitchFamily="18" charset="2"/>
                        <a:buNone/>
                      </a:pPr>
                      <a:r>
                        <a:rPr lang="it-IT" sz="1400" b="1" i="1" kern="1200" dirty="0">
                          <a:solidFill>
                            <a:schemeClr val="dk1"/>
                          </a:solidFill>
                          <a:latin typeface="+mn-lt"/>
                          <a:ea typeface="+mn-ea"/>
                          <a:cs typeface="+mn-cs"/>
                        </a:rPr>
                        <a:t>                                                                                                                     </a:t>
                      </a:r>
                    </a:p>
                    <a:p>
                      <a:pPr marL="0" lvl="0" indent="0">
                        <a:lnSpc>
                          <a:spcPct val="107000"/>
                        </a:lnSpc>
                        <a:spcAft>
                          <a:spcPts val="0"/>
                        </a:spcAft>
                        <a:buFont typeface="Symbol" panose="05050102010706020507" pitchFamily="18" charset="2"/>
                        <a:buNone/>
                      </a:pPr>
                      <a:r>
                        <a:rPr lang="it-IT" sz="1400" b="1" i="1" kern="1200" dirty="0">
                          <a:solidFill>
                            <a:schemeClr val="dk1"/>
                          </a:solidFill>
                          <a:latin typeface="+mn-lt"/>
                          <a:ea typeface="+mn-ea"/>
                          <a:cs typeface="+mn-cs"/>
                        </a:rPr>
                        <a:t> </a:t>
                      </a: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dirty="0"/>
                        <a:t>Orario curriculare</a:t>
                      </a:r>
                    </a:p>
                    <a:p>
                      <a:pPr marL="0" marR="0" indent="0" algn="l" defTabSz="457200" rtl="0" eaLnBrk="1" fontAlgn="auto" latinLnBrk="0" hangingPunct="1">
                        <a:lnSpc>
                          <a:spcPct val="100000"/>
                        </a:lnSpc>
                        <a:spcBef>
                          <a:spcPts val="0"/>
                        </a:spcBef>
                        <a:spcAft>
                          <a:spcPts val="0"/>
                        </a:spcAft>
                        <a:buClrTx/>
                        <a:buSzTx/>
                        <a:buFontTx/>
                        <a:buNone/>
                        <a:tabLst/>
                        <a:defRPr/>
                      </a:pPr>
                      <a:endParaRPr lang="it-IT" sz="1400" dirty="0"/>
                    </a:p>
                    <a:p>
                      <a:pPr marL="0" marR="0" indent="0" algn="l" defTabSz="457200" rtl="0" eaLnBrk="1" fontAlgn="auto" latinLnBrk="0" hangingPunct="1">
                        <a:lnSpc>
                          <a:spcPct val="100000"/>
                        </a:lnSpc>
                        <a:spcBef>
                          <a:spcPts val="0"/>
                        </a:spcBef>
                        <a:spcAft>
                          <a:spcPts val="0"/>
                        </a:spcAft>
                        <a:buClrTx/>
                        <a:buSzTx/>
                        <a:buFontTx/>
                        <a:buNone/>
                        <a:tabLst/>
                        <a:defRPr/>
                      </a:pPr>
                      <a:endParaRPr lang="it-IT" sz="1400" dirty="0"/>
                    </a:p>
                    <a:p>
                      <a:pPr marL="0" marR="0" indent="0" algn="l" defTabSz="457200" rtl="0" eaLnBrk="1" fontAlgn="auto" latinLnBrk="0" hangingPunct="1">
                        <a:lnSpc>
                          <a:spcPct val="100000"/>
                        </a:lnSpc>
                        <a:spcBef>
                          <a:spcPts val="0"/>
                        </a:spcBef>
                        <a:spcAft>
                          <a:spcPts val="0"/>
                        </a:spcAft>
                        <a:buClrTx/>
                        <a:buSzTx/>
                        <a:buFontTx/>
                        <a:buNone/>
                        <a:tabLst/>
                        <a:defRPr/>
                      </a:pPr>
                      <a:r>
                        <a:rPr lang="it-IT" sz="1400" dirty="0"/>
                        <a:t>Novembre/dicembre</a:t>
                      </a:r>
                    </a:p>
                    <a:p>
                      <a:pPr marL="0" marR="0" indent="0" algn="l" defTabSz="457200" rtl="0" eaLnBrk="1" fontAlgn="auto" latinLnBrk="0" hangingPunct="1">
                        <a:lnSpc>
                          <a:spcPct val="100000"/>
                        </a:lnSpc>
                        <a:spcBef>
                          <a:spcPts val="0"/>
                        </a:spcBef>
                        <a:spcAft>
                          <a:spcPts val="0"/>
                        </a:spcAft>
                        <a:buClrTx/>
                        <a:buSzTx/>
                        <a:buFontTx/>
                        <a:buNone/>
                        <a:tabLst/>
                        <a:defRPr/>
                      </a:pPr>
                      <a:r>
                        <a:rPr lang="it-IT" sz="1400" dirty="0"/>
                        <a:t>Accoglienza settembre</a:t>
                      </a:r>
                    </a:p>
                    <a:p>
                      <a:pPr marL="0" marR="0" indent="0" algn="l" defTabSz="457200" rtl="0" eaLnBrk="1" fontAlgn="auto" latinLnBrk="0" hangingPunct="1">
                        <a:lnSpc>
                          <a:spcPct val="100000"/>
                        </a:lnSpc>
                        <a:spcBef>
                          <a:spcPts val="0"/>
                        </a:spcBef>
                        <a:spcAft>
                          <a:spcPts val="0"/>
                        </a:spcAft>
                        <a:buClrTx/>
                        <a:buSzTx/>
                        <a:buFontTx/>
                        <a:buNone/>
                        <a:tabLst/>
                        <a:defRPr/>
                      </a:pPr>
                      <a:r>
                        <a:rPr lang="it-IT" sz="1400" dirty="0"/>
                        <a:t>Tutto l’anno</a:t>
                      </a:r>
                    </a:p>
                  </a:txBody>
                  <a:tcPr/>
                </a:tc>
                <a:extLst>
                  <a:ext uri="{0D108BD9-81ED-4DB2-BD59-A6C34878D82A}">
                    <a16:rowId xmlns:a16="http://schemas.microsoft.com/office/drawing/2014/main" xmlns="" val="10005"/>
                  </a:ext>
                </a:extLst>
              </a:tr>
              <a:tr h="525186">
                <a:tc>
                  <a:txBody>
                    <a:bodyPr/>
                    <a:lstStyle/>
                    <a:p>
                      <a:pPr marL="0" lvl="0" indent="0">
                        <a:lnSpc>
                          <a:spcPct val="107000"/>
                        </a:lnSpc>
                        <a:spcAft>
                          <a:spcPts val="0"/>
                        </a:spcAft>
                        <a:buFont typeface="Symbol" panose="05050102010706020507" pitchFamily="18" charset="2"/>
                        <a:buNone/>
                      </a:pPr>
                      <a:r>
                        <a:rPr lang="it-IT" sz="1600" b="1" kern="1200" dirty="0" err="1">
                          <a:solidFill>
                            <a:schemeClr val="dk1"/>
                          </a:solidFill>
                          <a:latin typeface="+mn-lt"/>
                          <a:ea typeface="+mn-ea"/>
                          <a:cs typeface="+mn-cs"/>
                        </a:rPr>
                        <a:t>Potenziamentodelle</a:t>
                      </a:r>
                      <a:r>
                        <a:rPr lang="it-IT" sz="1600" b="1" kern="1200" dirty="0">
                          <a:solidFill>
                            <a:schemeClr val="dk1"/>
                          </a:solidFill>
                          <a:latin typeface="+mn-lt"/>
                          <a:ea typeface="+mn-ea"/>
                          <a:cs typeface="+mn-cs"/>
                        </a:rPr>
                        <a:t> discipline motorie:</a:t>
                      </a:r>
                    </a:p>
                    <a:p>
                      <a:pPr marL="0" lvl="0" indent="0">
                        <a:lnSpc>
                          <a:spcPct val="107000"/>
                        </a:lnSpc>
                        <a:spcAft>
                          <a:spcPts val="0"/>
                        </a:spcAft>
                        <a:buFont typeface="Symbol" panose="05050102010706020507" pitchFamily="18" charset="2"/>
                        <a:buNone/>
                      </a:pPr>
                      <a:r>
                        <a:rPr lang="it-IT" sz="1400" b="1" i="1" kern="1200" dirty="0">
                          <a:solidFill>
                            <a:schemeClr val="dk1"/>
                          </a:solidFill>
                          <a:latin typeface="+mn-lt"/>
                          <a:ea typeface="+mn-ea"/>
                          <a:cs typeface="+mn-cs"/>
                        </a:rPr>
                        <a:t>«SCUOLA ATTIVA KIDS”</a:t>
                      </a: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dirty="0"/>
                        <a:t>Orario curricolare</a:t>
                      </a:r>
                    </a:p>
                    <a:p>
                      <a:pPr marL="0" marR="0" indent="0" algn="l" defTabSz="457200" rtl="0" eaLnBrk="1" fontAlgn="auto" latinLnBrk="0" hangingPunct="1">
                        <a:lnSpc>
                          <a:spcPct val="100000"/>
                        </a:lnSpc>
                        <a:spcBef>
                          <a:spcPts val="0"/>
                        </a:spcBef>
                        <a:spcAft>
                          <a:spcPts val="0"/>
                        </a:spcAft>
                        <a:buClrTx/>
                        <a:buSzTx/>
                        <a:buFontTx/>
                        <a:buNone/>
                        <a:tabLst/>
                        <a:defRPr/>
                      </a:pPr>
                      <a:r>
                        <a:rPr lang="it-IT" sz="1400" dirty="0"/>
                        <a:t>TUTTI GLI ALUNNI classi III-IV</a:t>
                      </a:r>
                    </a:p>
                  </a:txBody>
                  <a:tcPr/>
                </a:tc>
                <a:extLst>
                  <a:ext uri="{0D108BD9-81ED-4DB2-BD59-A6C34878D82A}">
                    <a16:rowId xmlns:a16="http://schemas.microsoft.com/office/drawing/2014/main" xmlns="" val="10006"/>
                  </a:ext>
                </a:extLst>
              </a:tr>
              <a:tr h="525186">
                <a:tc>
                  <a:txBody>
                    <a:bodyPr/>
                    <a:lstStyle/>
                    <a:p>
                      <a:pPr marL="0" lvl="0" indent="0">
                        <a:lnSpc>
                          <a:spcPct val="107000"/>
                        </a:lnSpc>
                        <a:spcAft>
                          <a:spcPts val="0"/>
                        </a:spcAft>
                        <a:buFont typeface="Symbol" panose="05050102010706020507" pitchFamily="18" charset="2"/>
                        <a:buNone/>
                      </a:pPr>
                      <a:r>
                        <a:rPr lang="it-IT" sz="1400" b="1" i="1" kern="1200" dirty="0">
                          <a:solidFill>
                            <a:schemeClr val="dk1"/>
                          </a:solidFill>
                          <a:latin typeface="+mn-lt"/>
                          <a:ea typeface="+mn-ea"/>
                          <a:cs typeface="+mn-cs"/>
                        </a:rPr>
                        <a:t>LA MIA SCUOLA PROMUOVE LA SCHERMA</a:t>
                      </a: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dirty="0"/>
                        <a:t>Orario extra/curricolare</a:t>
                      </a:r>
                    </a:p>
                    <a:p>
                      <a:pPr marL="0" marR="0" indent="0" algn="l" defTabSz="457200" rtl="0" eaLnBrk="1" fontAlgn="auto" latinLnBrk="0" hangingPunct="1">
                        <a:lnSpc>
                          <a:spcPct val="100000"/>
                        </a:lnSpc>
                        <a:spcBef>
                          <a:spcPts val="0"/>
                        </a:spcBef>
                        <a:spcAft>
                          <a:spcPts val="0"/>
                        </a:spcAft>
                        <a:buClrTx/>
                        <a:buSzTx/>
                        <a:buFontTx/>
                        <a:buNone/>
                        <a:tabLst/>
                        <a:defRPr/>
                      </a:pPr>
                      <a:r>
                        <a:rPr lang="it-IT" sz="1400" dirty="0"/>
                        <a:t>Marzo/aprile</a:t>
                      </a:r>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055649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37855" y="388582"/>
            <a:ext cx="10446327" cy="1280890"/>
          </a:xfrm>
        </p:spPr>
        <p:txBody>
          <a:bodyPr>
            <a:normAutofit/>
          </a:bodyPr>
          <a:lstStyle/>
          <a:p>
            <a:r>
              <a:rPr lang="it-IT" sz="3200" b="1" dirty="0">
                <a:latin typeface="Bookman Old Style" panose="02050604050505020204" pitchFamily="18" charset="0"/>
              </a:rPr>
              <a:t>PIANO ACCOGLIENZA E GESTIONE ALUNNI CON BES </a:t>
            </a:r>
          </a:p>
        </p:txBody>
      </p:sp>
      <p:sp>
        <p:nvSpPr>
          <p:cNvPr id="3" name="Segnaposto contenuto 2"/>
          <p:cNvSpPr>
            <a:spLocks noGrp="1"/>
          </p:cNvSpPr>
          <p:nvPr>
            <p:ph idx="1"/>
          </p:nvPr>
        </p:nvSpPr>
        <p:spPr>
          <a:xfrm>
            <a:off x="2058389" y="1544782"/>
            <a:ext cx="9405258" cy="4678680"/>
          </a:xfrm>
        </p:spPr>
        <p:txBody>
          <a:bodyPr>
            <a:normAutofit fontScale="92500"/>
          </a:bodyPr>
          <a:lstStyle/>
          <a:p>
            <a:pPr marL="0" indent="0" algn="just">
              <a:spcBef>
                <a:spcPts val="290"/>
              </a:spcBef>
              <a:buNone/>
              <a:tabLst>
                <a:tab pos="673735" algn="l"/>
                <a:tab pos="8878570" algn="l"/>
              </a:tabLst>
            </a:pPr>
            <a:r>
              <a:rPr lang="it-IT" dirty="0">
                <a:latin typeface="Bookman Old Style" panose="02050604050505020204" pitchFamily="18" charset="0"/>
              </a:rPr>
              <a:t>Nel corso degli ultimi anni, sempre più frequentemente, si sono attivati progetti e percorsi in rete, con tutti i soggetti presenti sul territorio, per realizzare un’azione efficace ed incisiva di formazione.</a:t>
            </a:r>
          </a:p>
          <a:p>
            <a:pPr marL="0" indent="0" algn="just">
              <a:buNone/>
            </a:pPr>
            <a:r>
              <a:rPr lang="it-IT" dirty="0">
                <a:latin typeface="Bookman Old Style" panose="02050604050505020204" pitchFamily="18" charset="0"/>
              </a:rPr>
              <a:t>Il Piano Scuola 2020 punta molto sulla necessità di garantire la continuità nel rapporto tra scuola e famiglia e tra alunno con particolari bisogni speciali e scuola.</a:t>
            </a:r>
          </a:p>
          <a:p>
            <a:pPr marL="0" indent="0" algn="just">
              <a:buNone/>
            </a:pPr>
            <a:r>
              <a:rPr lang="it-IT" dirty="0">
                <a:latin typeface="Bookman Old Style" panose="02050604050505020204" pitchFamily="18" charset="0"/>
              </a:rPr>
              <a:t>A tal fine il collegio dei docenti ha redatto un piano attraverso il quale garantire a tutti gli alunni con disabilità certificate l’accoglienza e una corretta gestione con </a:t>
            </a:r>
            <a:r>
              <a:rPr lang="it-IT" b="1" dirty="0">
                <a:latin typeface="Bookman Old Style" panose="02050604050505020204" pitchFamily="18" charset="0"/>
              </a:rPr>
              <a:t>ragionevoli accomodamenti</a:t>
            </a:r>
            <a:r>
              <a:rPr lang="it-IT" dirty="0">
                <a:latin typeface="Bookman Old Style" panose="02050604050505020204" pitchFamily="18" charset="0"/>
              </a:rPr>
              <a:t>. Il Piano triennale dell’offerta formativa ha, pertanto, una connotazione prettamente “ </a:t>
            </a:r>
            <a:r>
              <a:rPr lang="it-IT" b="1" dirty="0">
                <a:latin typeface="Bookman Old Style" panose="02050604050505020204" pitchFamily="18" charset="0"/>
              </a:rPr>
              <a:t>inclusiva</a:t>
            </a:r>
            <a:r>
              <a:rPr lang="it-IT" dirty="0">
                <a:latin typeface="Bookman Old Style" panose="02050604050505020204" pitchFamily="18" charset="0"/>
              </a:rPr>
              <a:t>”, capace di creare una forte intesa tra le diverse istanze sociali e l’impegno professionale della comunità scolastica al fine di garantire il successo formativo a tutti gli alunni, nessuno escluso.</a:t>
            </a:r>
          </a:p>
          <a:p>
            <a:pPr marL="0" indent="0" algn="just">
              <a:buNone/>
            </a:pPr>
            <a:r>
              <a:rPr lang="it-IT" dirty="0">
                <a:latin typeface="Bookman Old Style" panose="02050604050505020204" pitchFamily="18" charset="0"/>
              </a:rPr>
              <a:t>Tali obiettivi dovranno essere perseguiti nell’arco del triennio e saranno  gli elementi guida per ogni attività del Circolo secondo quanto definito nel Piano dell’Offerta Formativa per il triennio </a:t>
            </a:r>
            <a:r>
              <a:rPr lang="it-IT" dirty="0" smtClean="0">
                <a:latin typeface="Bookman Old Style" panose="02050604050505020204" pitchFamily="18" charset="0"/>
              </a:rPr>
              <a:t>2022-2025, </a:t>
            </a:r>
            <a:r>
              <a:rPr lang="it-IT" dirty="0">
                <a:latin typeface="Bookman Old Style" panose="02050604050505020204" pitchFamily="18" charset="0"/>
              </a:rPr>
              <a:t>opportunamente integrato ed aggiornato alla luce delle più recenti indicazioni e disposizioni normative, nonché delle esigenze sociali e formative dell’utenza.</a:t>
            </a:r>
          </a:p>
          <a:p>
            <a:pPr marL="0" indent="0" algn="just">
              <a:buNone/>
            </a:pPr>
            <a:endParaRPr lang="it-IT" dirty="0"/>
          </a:p>
          <a:p>
            <a:pPr algn="just"/>
            <a:endParaRPr lang="it-IT" dirty="0"/>
          </a:p>
        </p:txBody>
      </p:sp>
    </p:spTree>
    <p:extLst>
      <p:ext uri="{BB962C8B-B14F-4D97-AF65-F5344CB8AC3E}">
        <p14:creationId xmlns:p14="http://schemas.microsoft.com/office/powerpoint/2010/main" val="2939703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98172" y="323665"/>
            <a:ext cx="10123714" cy="799741"/>
          </a:xfrm>
        </p:spPr>
        <p:txBody>
          <a:bodyPr>
            <a:normAutofit fontScale="90000"/>
          </a:bodyPr>
          <a:lstStyle/>
          <a:p>
            <a:r>
              <a:rPr lang="it-IT" b="1" dirty="0">
                <a:latin typeface="Bookman Old Style" panose="02050604050505020204" pitchFamily="18" charset="0"/>
              </a:rPr>
              <a:t>FLESSIBILITA’ DIDATTICA E ORGANIZZATIVA</a:t>
            </a:r>
          </a:p>
        </p:txBody>
      </p:sp>
      <p:sp>
        <p:nvSpPr>
          <p:cNvPr id="3" name="Segnaposto contenuto 2"/>
          <p:cNvSpPr>
            <a:spLocks noGrp="1"/>
          </p:cNvSpPr>
          <p:nvPr>
            <p:ph idx="1"/>
          </p:nvPr>
        </p:nvSpPr>
        <p:spPr>
          <a:xfrm>
            <a:off x="1645921" y="1227909"/>
            <a:ext cx="9858692" cy="4683313"/>
          </a:xfrm>
        </p:spPr>
        <p:txBody>
          <a:bodyPr>
            <a:normAutofit/>
          </a:bodyPr>
          <a:lstStyle/>
          <a:p>
            <a:pPr marL="0" indent="0" algn="just">
              <a:buNone/>
            </a:pPr>
            <a:r>
              <a:rPr lang="it-IT" sz="1600" dirty="0">
                <a:latin typeface="Bookman Old Style" panose="02050604050505020204" pitchFamily="18" charset="0"/>
              </a:rPr>
              <a:t>La piena attuazione del curricolo d’Istituto, il raggiungimento degli obiettivi prioritari previsti dalla Legge n° 107/2015, le scelte strategiche dell’istituto e l’acquisizione delle </a:t>
            </a:r>
            <a:r>
              <a:rPr lang="it-IT" sz="1600" b="1" dirty="0">
                <a:latin typeface="Bookman Old Style" panose="02050604050505020204" pitchFamily="18" charset="0"/>
              </a:rPr>
              <a:t>competenze chiave e degli obiettivi </a:t>
            </a:r>
            <a:r>
              <a:rPr lang="it-IT" sz="1600" dirty="0">
                <a:latin typeface="Bookman Old Style" panose="02050604050505020204" pitchFamily="18" charset="0"/>
              </a:rPr>
              <a:t>di miglioramento saranno perseguiti attraverso le diverse </a:t>
            </a:r>
            <a:r>
              <a:rPr lang="it-IT" sz="1600" b="1" dirty="0">
                <a:latin typeface="Bookman Old Style" panose="02050604050505020204" pitchFamily="18" charset="0"/>
              </a:rPr>
              <a:t>forme di flessibilità didattica ed organizzativa</a:t>
            </a:r>
            <a:r>
              <a:rPr lang="it-IT" sz="1600" dirty="0">
                <a:latin typeface="Bookman Old Style" panose="02050604050505020204" pitchFamily="18" charset="0"/>
              </a:rPr>
              <a:t>, previste dal D.P.R. n° 275/1999, che stanno alla base dell’autonomia didattica ed organizzativa riconosciuta alle singole istituzioni scolastiche.</a:t>
            </a:r>
          </a:p>
          <a:p>
            <a:pPr marL="0" indent="0" algn="just">
              <a:buNone/>
            </a:pPr>
            <a:r>
              <a:rPr lang="it-IT" sz="1600" dirty="0">
                <a:latin typeface="Bookman Old Style" panose="02050604050505020204" pitchFamily="18" charset="0"/>
              </a:rPr>
              <a:t>Il continuo percorso di riflessione e di confronto intrapreso, da sempre, in occasione delle verifiche periodiche sull’andamento didattico e disciplinare delle classi, in sede di Collegi dei docenti, Consigli di interclasse / intersezione e Consiglio di istituto, nonché la elaborazione e la revisione del RAV sono stati utili per comprendere i </a:t>
            </a:r>
            <a:r>
              <a:rPr lang="it-IT" sz="1600" b="1" dirty="0">
                <a:latin typeface="Bookman Old Style" panose="02050604050505020204" pitchFamily="18" charset="0"/>
              </a:rPr>
              <a:t>punti di forza e quelli di criticità o debolezza </a:t>
            </a:r>
            <a:r>
              <a:rPr lang="it-IT" sz="1600" dirty="0">
                <a:latin typeface="Bookman Old Style" panose="02050604050505020204" pitchFamily="18" charset="0"/>
              </a:rPr>
              <a:t>che vanno assunti in un </a:t>
            </a:r>
            <a:r>
              <a:rPr lang="it-IT" sz="1600" b="1" dirty="0">
                <a:latin typeface="Bookman Old Style" panose="02050604050505020204" pitchFamily="18" charset="0"/>
              </a:rPr>
              <a:t>Piano di Miglioramento </a:t>
            </a:r>
            <a:r>
              <a:rPr lang="it-IT" sz="1600" dirty="0">
                <a:latin typeface="Bookman Old Style" panose="02050604050505020204" pitchFamily="18" charset="0"/>
              </a:rPr>
              <a:t>funzionale al potenziamento dell’offerta formativa e ad un approccio unitario ed integrato con tutti i soggetti che ruotano intorno al sistema scolastico: dirigente, docenti, alunni, genitori, realtà locali, </a:t>
            </a:r>
            <a:r>
              <a:rPr lang="it-IT" sz="1600" b="1" i="1" dirty="0" err="1">
                <a:latin typeface="Bookman Old Style" panose="02050604050505020204" pitchFamily="18" charset="0"/>
              </a:rPr>
              <a:t>stakeholders</a:t>
            </a:r>
            <a:r>
              <a:rPr lang="it-IT" sz="1600" dirty="0">
                <a:latin typeface="Bookman Old Style" panose="02050604050505020204" pitchFamily="18" charset="0"/>
              </a:rPr>
              <a:t>, con i quali sono stati già promossi i necessari rapporti.</a:t>
            </a:r>
          </a:p>
          <a:p>
            <a:pPr marL="0" indent="0" algn="just">
              <a:buNone/>
            </a:pPr>
            <a:r>
              <a:rPr lang="it-IT" sz="1600" dirty="0">
                <a:latin typeface="Bookman Old Style" panose="02050604050505020204" pitchFamily="18" charset="0"/>
              </a:rPr>
              <a:t>Non può essere trascurato il ruolo strategico del dirigente Scolastico nell’esercizio della sua attività di indirizzo, di gestione e di impulso alle innovazioni previste dalla Legge n° 107/2015, compreso l’ascolto delle famiglie e del territorio.</a:t>
            </a:r>
          </a:p>
          <a:p>
            <a:endParaRPr lang="it-IT" dirty="0">
              <a:latin typeface="Bookman Old Style" panose="02050604050505020204" pitchFamily="18" charset="0"/>
            </a:endParaRPr>
          </a:p>
        </p:txBody>
      </p:sp>
    </p:spTree>
    <p:extLst>
      <p:ext uri="{BB962C8B-B14F-4D97-AF65-F5344CB8AC3E}">
        <p14:creationId xmlns:p14="http://schemas.microsoft.com/office/powerpoint/2010/main" val="810668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31967" y="1515291"/>
            <a:ext cx="10472646" cy="4395931"/>
          </a:xfrm>
        </p:spPr>
        <p:txBody>
          <a:bodyPr/>
          <a:lstStyle/>
          <a:p>
            <a:r>
              <a:rPr lang="it-IT" dirty="0"/>
              <a:t>Come previsto dalla legge 107/2015 di riforma del sistema di istruzione  all’art .1 comma 56,il MIUR, con D.M. n.851 del 27/10/2015	 la scuola ha adottato	il Piano Nazionale Digitale.			</a:t>
            </a:r>
          </a:p>
          <a:p>
            <a:endParaRPr lang="it-IT" dirty="0"/>
          </a:p>
          <a:p>
            <a:pPr marL="91440">
              <a:spcBef>
                <a:spcPts val="430"/>
              </a:spcBef>
            </a:pPr>
            <a:endParaRPr lang="it-IT" dirty="0">
              <a:solidFill>
                <a:srgbClr val="FF0000"/>
              </a:solidFill>
              <a:latin typeface="Arial" panose="020B0604020202020204" pitchFamily="34" charset="0"/>
              <a:ea typeface="Arial" panose="020B0604020202020204" pitchFamily="34" charset="0"/>
            </a:endParaRPr>
          </a:p>
          <a:p>
            <a:pPr marL="91440">
              <a:spcBef>
                <a:spcPts val="430"/>
              </a:spcBef>
            </a:pPr>
            <a:endParaRPr lang="it-IT" dirty="0">
              <a:solidFill>
                <a:srgbClr val="FF0000"/>
              </a:solidFill>
              <a:latin typeface="Arial" panose="020B0604020202020204" pitchFamily="34" charset="0"/>
              <a:ea typeface="Arial" panose="020B0604020202020204" pitchFamily="34" charset="0"/>
            </a:endParaRPr>
          </a:p>
          <a:p>
            <a:pPr marL="91440">
              <a:spcBef>
                <a:spcPts val="430"/>
              </a:spcBef>
            </a:pPr>
            <a:r>
              <a:rPr lang="it-IT" dirty="0">
                <a:solidFill>
                  <a:srgbClr val="FF0000"/>
                </a:solidFill>
                <a:latin typeface="Arial" panose="020B0604020202020204" pitchFamily="34" charset="0"/>
                <a:ea typeface="Arial" panose="020B0604020202020204" pitchFamily="34" charset="0"/>
              </a:rPr>
              <a:t>La nostra scuola utilizza nel plesso CAPOLUOGO:</a:t>
            </a:r>
            <a:endParaRPr lang="it-IT" sz="1100" dirty="0">
              <a:latin typeface="Arial" panose="020B0604020202020204" pitchFamily="34" charset="0"/>
              <a:ea typeface="Arial" panose="020B0604020202020204" pitchFamily="34" charset="0"/>
            </a:endParaRPr>
          </a:p>
          <a:p>
            <a:pPr lvl="0">
              <a:spcBef>
                <a:spcPts val="90"/>
              </a:spcBef>
              <a:buClr>
                <a:srgbClr val="FF0000"/>
              </a:buClr>
              <a:buSzPts val="1800"/>
              <a:buFont typeface="Arial" panose="020B0604020202020204" pitchFamily="34" charset="0"/>
              <a:buChar char="•"/>
              <a:tabLst>
                <a:tab pos="377825" algn="l"/>
                <a:tab pos="378460" algn="l"/>
              </a:tabLst>
            </a:pPr>
            <a:r>
              <a:rPr lang="it-IT" spc="-145" dirty="0">
                <a:solidFill>
                  <a:srgbClr val="FF0000"/>
                </a:solidFill>
                <a:latin typeface="Arial" panose="020B0604020202020204" pitchFamily="34" charset="0"/>
                <a:ea typeface="Arial" panose="020B0604020202020204" pitchFamily="34" charset="0"/>
              </a:rPr>
              <a:t>BANDA </a:t>
            </a:r>
            <a:r>
              <a:rPr lang="it-IT" spc="-30" dirty="0">
                <a:solidFill>
                  <a:srgbClr val="FF0000"/>
                </a:solidFill>
                <a:latin typeface="Arial" panose="020B0604020202020204" pitchFamily="34" charset="0"/>
                <a:ea typeface="Arial" panose="020B0604020202020204" pitchFamily="34" charset="0"/>
              </a:rPr>
              <a:t>ULTRA </a:t>
            </a:r>
            <a:r>
              <a:rPr lang="it-IT" spc="-145" dirty="0">
                <a:solidFill>
                  <a:srgbClr val="FF0000"/>
                </a:solidFill>
                <a:latin typeface="Arial" panose="020B0604020202020204" pitchFamily="34" charset="0"/>
                <a:ea typeface="Arial" panose="020B0604020202020204" pitchFamily="34" charset="0"/>
              </a:rPr>
              <a:t>LARGA e</a:t>
            </a:r>
            <a:r>
              <a:rPr lang="it-IT" spc="-290" dirty="0">
                <a:solidFill>
                  <a:srgbClr val="FF0000"/>
                </a:solidFill>
                <a:latin typeface="Arial" panose="020B0604020202020204" pitchFamily="34" charset="0"/>
                <a:ea typeface="Arial" panose="020B0604020202020204" pitchFamily="34" charset="0"/>
              </a:rPr>
              <a:t> </a:t>
            </a:r>
            <a:r>
              <a:rPr lang="it-IT" spc="-145" dirty="0">
                <a:solidFill>
                  <a:srgbClr val="FF0000"/>
                </a:solidFill>
                <a:latin typeface="Arial" panose="020B0604020202020204" pitchFamily="34" charset="0"/>
                <a:ea typeface="Arial" panose="020B0604020202020204" pitchFamily="34" charset="0"/>
              </a:rPr>
              <a:t>WI-FI</a:t>
            </a:r>
          </a:p>
          <a:p>
            <a:pPr marR="840740" lvl="0">
              <a:lnSpc>
                <a:spcPct val="103000"/>
              </a:lnSpc>
              <a:spcBef>
                <a:spcPts val="25"/>
              </a:spcBef>
              <a:buClr>
                <a:srgbClr val="FF0000"/>
              </a:buClr>
              <a:buSzPts val="1800"/>
              <a:buFont typeface="Arial" panose="020B0604020202020204" pitchFamily="34" charset="0"/>
              <a:buChar char="•"/>
              <a:tabLst>
                <a:tab pos="377825" algn="l"/>
                <a:tab pos="378460" algn="l"/>
              </a:tabLst>
            </a:pPr>
            <a:r>
              <a:rPr lang="it-IT" spc="-145" dirty="0">
                <a:solidFill>
                  <a:srgbClr val="FF0000"/>
                </a:solidFill>
                <a:latin typeface="Arial" panose="020B0604020202020204" pitchFamily="34" charset="0"/>
                <a:ea typeface="Arial" panose="020B0604020202020204" pitchFamily="34" charset="0"/>
              </a:rPr>
              <a:t>LIM : le aule sono corredate da LIM </a:t>
            </a:r>
            <a:r>
              <a:rPr lang="it-IT" spc="-60" dirty="0">
                <a:solidFill>
                  <a:srgbClr val="FF0000"/>
                </a:solidFill>
                <a:latin typeface="Arial" panose="020B0604020202020204" pitchFamily="34" charset="0"/>
                <a:ea typeface="Arial" panose="020B0604020202020204" pitchFamily="34" charset="0"/>
              </a:rPr>
              <a:t>e </a:t>
            </a:r>
            <a:r>
              <a:rPr lang="it-IT" spc="-145" dirty="0">
                <a:solidFill>
                  <a:srgbClr val="FF0000"/>
                </a:solidFill>
                <a:latin typeface="Arial" panose="020B0604020202020204" pitchFamily="34" charset="0"/>
                <a:ea typeface="Arial" panose="020B0604020202020204" pitchFamily="34" charset="0"/>
              </a:rPr>
              <a:t>postazione PC.</a:t>
            </a:r>
          </a:p>
          <a:p>
            <a:pPr marR="840740" lvl="0">
              <a:lnSpc>
                <a:spcPct val="103000"/>
              </a:lnSpc>
              <a:spcBef>
                <a:spcPts val="25"/>
              </a:spcBef>
              <a:buClr>
                <a:srgbClr val="FF0000"/>
              </a:buClr>
              <a:buSzPts val="1800"/>
              <a:buFont typeface="Arial" panose="020B0604020202020204" pitchFamily="34" charset="0"/>
              <a:buChar char="•"/>
              <a:tabLst>
                <a:tab pos="377825" algn="l"/>
                <a:tab pos="378460" algn="l"/>
              </a:tabLst>
            </a:pPr>
            <a:endParaRPr lang="it-IT" sz="1100" spc="-145" dirty="0">
              <a:solidFill>
                <a:prstClr val="black">
                  <a:lumMod val="75000"/>
                  <a:lumOff val="25000"/>
                </a:prstClr>
              </a:solidFill>
              <a:latin typeface="Arial" panose="020B0604020202020204" pitchFamily="34" charset="0"/>
              <a:ea typeface="Arial" panose="020B0604020202020204" pitchFamily="34" charset="0"/>
            </a:endParaRPr>
          </a:p>
          <a:p>
            <a:pPr lvl="0">
              <a:spcBef>
                <a:spcPts val="90"/>
              </a:spcBef>
              <a:buClr>
                <a:srgbClr val="FF0000"/>
              </a:buClr>
              <a:buSzPts val="1800"/>
              <a:buFont typeface="Arial" panose="020B0604020202020204" pitchFamily="34" charset="0"/>
              <a:buChar char="•"/>
              <a:tabLst>
                <a:tab pos="377825" algn="l"/>
                <a:tab pos="378460" algn="l"/>
              </a:tabLst>
            </a:pPr>
            <a:r>
              <a:rPr lang="it-IT" spc="-145" dirty="0">
                <a:solidFill>
                  <a:srgbClr val="FF0000"/>
                </a:solidFill>
                <a:latin typeface="Arial" panose="020B0604020202020204" pitchFamily="34" charset="0"/>
                <a:ea typeface="Arial" panose="020B0604020202020204" pitchFamily="34" charset="0"/>
              </a:rPr>
              <a:t>IN TUTTI I PLESSI DEL CIRCOLO DIDATTICO  VIENE UTILIZZATO:</a:t>
            </a:r>
            <a:endParaRPr lang="it-IT" sz="1100" spc="-145" dirty="0">
              <a:latin typeface="Arial" panose="020B0604020202020204" pitchFamily="34" charset="0"/>
              <a:ea typeface="Arial" panose="020B0604020202020204" pitchFamily="34" charset="0"/>
            </a:endParaRPr>
          </a:p>
          <a:p>
            <a:pPr marR="182880" lvl="0">
              <a:lnSpc>
                <a:spcPct val="103000"/>
              </a:lnSpc>
              <a:spcBef>
                <a:spcPts val="90"/>
              </a:spcBef>
              <a:buClr>
                <a:srgbClr val="FF0000"/>
              </a:buClr>
              <a:buSzPts val="1800"/>
              <a:buFont typeface="Arial" panose="020B0604020202020204" pitchFamily="34" charset="0"/>
              <a:buChar char="•"/>
              <a:tabLst>
                <a:tab pos="377825" algn="l"/>
                <a:tab pos="378460" algn="l"/>
              </a:tabLst>
            </a:pPr>
            <a:r>
              <a:rPr lang="it-IT" spc="-145" dirty="0">
                <a:solidFill>
                  <a:srgbClr val="FF0000"/>
                </a:solidFill>
                <a:latin typeface="Arial" panose="020B0604020202020204" pitchFamily="34" charset="0"/>
                <a:ea typeface="Arial" panose="020B0604020202020204" pitchFamily="34" charset="0"/>
              </a:rPr>
              <a:t>REGISTRO ELETTRONICO per la </a:t>
            </a:r>
            <a:r>
              <a:rPr lang="it-IT" spc="-15" dirty="0">
                <a:solidFill>
                  <a:srgbClr val="FF0000"/>
                </a:solidFill>
                <a:latin typeface="Arial" panose="020B0604020202020204" pitchFamily="34" charset="0"/>
                <a:ea typeface="Arial" panose="020B0604020202020204" pitchFamily="34" charset="0"/>
              </a:rPr>
              <a:t>gestione </a:t>
            </a:r>
            <a:r>
              <a:rPr lang="it-IT" spc="-145" dirty="0">
                <a:solidFill>
                  <a:srgbClr val="FF0000"/>
                </a:solidFill>
                <a:latin typeface="Arial" panose="020B0604020202020204" pitchFamily="34" charset="0"/>
                <a:ea typeface="Arial" panose="020B0604020202020204" pitchFamily="34" charset="0"/>
              </a:rPr>
              <a:t>della didattica e delle comunicazioni scuola famiglia.</a:t>
            </a:r>
          </a:p>
          <a:p>
            <a:pPr marR="182880" lvl="0">
              <a:lnSpc>
                <a:spcPct val="103000"/>
              </a:lnSpc>
              <a:spcBef>
                <a:spcPts val="90"/>
              </a:spcBef>
              <a:buClr>
                <a:srgbClr val="FF0000"/>
              </a:buClr>
              <a:buSzPts val="1800"/>
              <a:buFont typeface="Arial" panose="020B0604020202020204" pitchFamily="34" charset="0"/>
              <a:buChar char="•"/>
              <a:tabLst>
                <a:tab pos="377825" algn="l"/>
                <a:tab pos="378460" algn="l"/>
              </a:tabLst>
            </a:pPr>
            <a:r>
              <a:rPr lang="it-IT" sz="1100" spc="-145" dirty="0">
                <a:solidFill>
                  <a:srgbClr val="FF0000"/>
                </a:solidFill>
                <a:latin typeface="Arial" panose="020B0604020202020204" pitchFamily="34" charset="0"/>
                <a:ea typeface="Arial" panose="020B0604020202020204" pitchFamily="34" charset="0"/>
              </a:rPr>
              <a:t>I</a:t>
            </a:r>
            <a:r>
              <a:rPr kumimoji="0" lang="it-IT" sz="1800" b="0" i="0" u="none" strike="noStrike" kern="1200" cap="none" spc="-145" normalizeH="0" baseline="0" noProof="0" dirty="0">
                <a:ln>
                  <a:noFill/>
                </a:ln>
                <a:solidFill>
                  <a:srgbClr val="FF0000"/>
                </a:solidFill>
                <a:effectLst/>
                <a:uLnTx/>
                <a:uFillTx/>
                <a:latin typeface="Arial" panose="020B0604020202020204" pitchFamily="34" charset="0"/>
                <a:ea typeface="Arial" panose="020B0604020202020204" pitchFamily="34" charset="0"/>
                <a:cs typeface="+mn-cs"/>
              </a:rPr>
              <a:t>IN TUTTI I PLESSI DEL CIRCOLO DIDATTICO VENGONO UTILIZZATE:</a:t>
            </a:r>
          </a:p>
          <a:p>
            <a:pPr marR="182880" lvl="0">
              <a:lnSpc>
                <a:spcPct val="103000"/>
              </a:lnSpc>
              <a:spcBef>
                <a:spcPts val="90"/>
              </a:spcBef>
              <a:buClr>
                <a:srgbClr val="FF0000"/>
              </a:buClr>
              <a:buSzPts val="1800"/>
              <a:buFont typeface="Arial" panose="020B0604020202020204" pitchFamily="34" charset="0"/>
              <a:buChar char="•"/>
              <a:tabLst>
                <a:tab pos="377825" algn="l"/>
                <a:tab pos="378460" algn="l"/>
              </a:tabLst>
            </a:pPr>
            <a:r>
              <a:rPr kumimoji="0" lang="it-IT" sz="1800" b="0" i="0" u="none" strike="noStrike" kern="1200" cap="none" spc="-145" normalizeH="0" baseline="0" noProof="0" dirty="0">
                <a:ln>
                  <a:noFill/>
                </a:ln>
                <a:solidFill>
                  <a:srgbClr val="FF0000"/>
                </a:solidFill>
                <a:effectLst/>
                <a:uLnTx/>
                <a:uFillTx/>
                <a:latin typeface="Arial" panose="020B0604020202020204" pitchFamily="34" charset="0"/>
                <a:ea typeface="Arial" panose="020B0604020202020204" pitchFamily="34" charset="0"/>
                <a:cs typeface="+mn-cs"/>
              </a:rPr>
              <a:t>LIM : le aule sono corredate da LIM e postazione PC.</a:t>
            </a:r>
          </a:p>
          <a:p>
            <a:pPr marR="182880" lvl="0">
              <a:lnSpc>
                <a:spcPct val="103000"/>
              </a:lnSpc>
              <a:spcBef>
                <a:spcPts val="90"/>
              </a:spcBef>
              <a:buClr>
                <a:srgbClr val="FF0000"/>
              </a:buClr>
              <a:buSzPts val="1800"/>
              <a:buFont typeface="Arial" panose="020B0604020202020204" pitchFamily="34" charset="0"/>
              <a:buChar char="•"/>
              <a:tabLst>
                <a:tab pos="377825" algn="l"/>
                <a:tab pos="378460" algn="l"/>
              </a:tabLst>
            </a:pPr>
            <a:endParaRPr lang="it-IT" sz="1100" spc="-145" dirty="0">
              <a:latin typeface="Arial" panose="020B0604020202020204" pitchFamily="34" charset="0"/>
              <a:ea typeface="Arial" panose="020B0604020202020204" pitchFamily="34" charset="0"/>
            </a:endParaRPr>
          </a:p>
        </p:txBody>
      </p:sp>
      <p:sp>
        <p:nvSpPr>
          <p:cNvPr id="5" name="Rettangolo 4"/>
          <p:cNvSpPr/>
          <p:nvPr/>
        </p:nvSpPr>
        <p:spPr>
          <a:xfrm>
            <a:off x="1390512" y="521404"/>
            <a:ext cx="10506402" cy="769441"/>
          </a:xfrm>
          <a:prstGeom prst="rect">
            <a:avLst/>
          </a:prstGeom>
          <a:noFill/>
        </p:spPr>
        <p:txBody>
          <a:bodyPr wrap="none" lIns="91440" tIns="45720" rIns="91440" bIns="45720">
            <a:spAutoFit/>
          </a:bodyPr>
          <a:lstStyle/>
          <a:p>
            <a:pPr algn="ctr"/>
            <a:r>
              <a:rPr lang="it-IT"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PRINCIPALI ELEMENTI DI INNOVAZIONE</a:t>
            </a:r>
          </a:p>
        </p:txBody>
      </p:sp>
      <p:pic>
        <p:nvPicPr>
          <p:cNvPr id="8" name="Immagine 7"/>
          <p:cNvPicPr>
            <a:picLocks noChangeAspect="1"/>
          </p:cNvPicPr>
          <p:nvPr/>
        </p:nvPicPr>
        <p:blipFill>
          <a:blip r:embed="rId2"/>
          <a:stretch>
            <a:fillRect/>
          </a:stretch>
        </p:blipFill>
        <p:spPr>
          <a:xfrm>
            <a:off x="5345374" y="2269638"/>
            <a:ext cx="2334970" cy="1054699"/>
          </a:xfrm>
          <a:prstGeom prst="rect">
            <a:avLst/>
          </a:prstGeom>
        </p:spPr>
      </p:pic>
    </p:spTree>
    <p:extLst>
      <p:ext uri="{BB962C8B-B14F-4D97-AF65-F5344CB8AC3E}">
        <p14:creationId xmlns:p14="http://schemas.microsoft.com/office/powerpoint/2010/main" val="112530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931712" y="0"/>
            <a:ext cx="11260288" cy="1085182"/>
          </a:xfrm>
          <a:prstGeom prst="rect">
            <a:avLst/>
          </a:prstGeom>
        </p:spPr>
      </p:pic>
      <p:pic>
        <p:nvPicPr>
          <p:cNvPr id="5" name="Immagine 4"/>
          <p:cNvPicPr>
            <a:picLocks noChangeAspect="1"/>
          </p:cNvPicPr>
          <p:nvPr/>
        </p:nvPicPr>
        <p:blipFill>
          <a:blip r:embed="rId3"/>
          <a:stretch>
            <a:fillRect/>
          </a:stretch>
        </p:blipFill>
        <p:spPr>
          <a:xfrm>
            <a:off x="1513436" y="1213015"/>
            <a:ext cx="2633700" cy="2054530"/>
          </a:xfrm>
          <a:prstGeom prst="rect">
            <a:avLst/>
          </a:prstGeom>
        </p:spPr>
      </p:pic>
      <p:pic>
        <p:nvPicPr>
          <p:cNvPr id="6" name="Immagine 5"/>
          <p:cNvPicPr>
            <a:picLocks noChangeAspect="1"/>
          </p:cNvPicPr>
          <p:nvPr/>
        </p:nvPicPr>
        <p:blipFill>
          <a:blip r:embed="rId4"/>
          <a:stretch>
            <a:fillRect/>
          </a:stretch>
        </p:blipFill>
        <p:spPr>
          <a:xfrm>
            <a:off x="4322364" y="1219111"/>
            <a:ext cx="3103133" cy="2048434"/>
          </a:xfrm>
          <a:prstGeom prst="rect">
            <a:avLst/>
          </a:prstGeom>
        </p:spPr>
      </p:pic>
      <p:pic>
        <p:nvPicPr>
          <p:cNvPr id="7" name="Immagine 6"/>
          <p:cNvPicPr>
            <a:picLocks noChangeAspect="1"/>
          </p:cNvPicPr>
          <p:nvPr/>
        </p:nvPicPr>
        <p:blipFill>
          <a:blip r:embed="rId5"/>
          <a:stretch>
            <a:fillRect/>
          </a:stretch>
        </p:blipFill>
        <p:spPr>
          <a:xfrm>
            <a:off x="8233840" y="993742"/>
            <a:ext cx="2621507" cy="1438781"/>
          </a:xfrm>
          <a:prstGeom prst="rect">
            <a:avLst/>
          </a:prstGeom>
        </p:spPr>
      </p:pic>
      <p:pic>
        <p:nvPicPr>
          <p:cNvPr id="8" name="Immagine 7"/>
          <p:cNvPicPr>
            <a:picLocks noChangeAspect="1"/>
          </p:cNvPicPr>
          <p:nvPr/>
        </p:nvPicPr>
        <p:blipFill>
          <a:blip r:embed="rId6"/>
          <a:stretch>
            <a:fillRect/>
          </a:stretch>
        </p:blipFill>
        <p:spPr>
          <a:xfrm>
            <a:off x="7989979" y="2432523"/>
            <a:ext cx="2865368" cy="1591194"/>
          </a:xfrm>
          <a:prstGeom prst="rect">
            <a:avLst/>
          </a:prstGeom>
        </p:spPr>
      </p:pic>
      <p:sp>
        <p:nvSpPr>
          <p:cNvPr id="9" name="Rettangolo 8"/>
          <p:cNvSpPr/>
          <p:nvPr/>
        </p:nvSpPr>
        <p:spPr>
          <a:xfrm>
            <a:off x="2008208" y="3878228"/>
            <a:ext cx="8847139" cy="609398"/>
          </a:xfrm>
          <a:prstGeom prst="rect">
            <a:avLst/>
          </a:prstGeom>
        </p:spPr>
        <p:txBody>
          <a:bodyPr wrap="square">
            <a:spAutoFit/>
          </a:bodyPr>
          <a:lstStyle/>
          <a:p>
            <a:pPr marL="3321050" indent="-2759075">
              <a:lnSpc>
                <a:spcPct val="105000"/>
              </a:lnSpc>
              <a:spcBef>
                <a:spcPts val="1270"/>
              </a:spcBef>
              <a:spcAft>
                <a:spcPts val="0"/>
              </a:spcAft>
            </a:pPr>
            <a:r>
              <a:rPr lang="it-IT" sz="1600" b="1" dirty="0">
                <a:solidFill>
                  <a:srgbClr val="333399"/>
                </a:solidFill>
                <a:latin typeface="Arial" panose="020B0604020202020204" pitchFamily="34" charset="0"/>
                <a:ea typeface="Arial" panose="020B0604020202020204" pitchFamily="34" charset="0"/>
              </a:rPr>
              <a:t>La scuola aderisce al PIANO NAZIONALE PER L’INNOVAZIONE DIGITALE e realizza percorsi formativi rivolti a</a:t>
            </a:r>
            <a:endParaRPr lang="it-IT" sz="1100" dirty="0">
              <a:effectLst/>
              <a:latin typeface="Arial" panose="020B0604020202020204" pitchFamily="34" charset="0"/>
              <a:ea typeface="Arial" panose="020B0604020202020204" pitchFamily="34" charset="0"/>
            </a:endParaRPr>
          </a:p>
        </p:txBody>
      </p:sp>
      <p:sp>
        <p:nvSpPr>
          <p:cNvPr id="10" name="Freeform 4"/>
          <p:cNvSpPr>
            <a:spLocks/>
          </p:cNvSpPr>
          <p:nvPr/>
        </p:nvSpPr>
        <p:spPr bwMode="auto">
          <a:xfrm>
            <a:off x="2266816" y="4640290"/>
            <a:ext cx="2448583" cy="1420301"/>
          </a:xfrm>
          <a:custGeom>
            <a:avLst/>
            <a:gdLst>
              <a:gd name="T0" fmla="+- 0 2930 982"/>
              <a:gd name="T1" fmla="*/ T0 w 4083"/>
              <a:gd name="T2" fmla="+- 0 6875 6874"/>
              <a:gd name="T3" fmla="*/ 6875 h 2382"/>
              <a:gd name="T4" fmla="+- 0 2746 982"/>
              <a:gd name="T5" fmla="*/ T4 w 4083"/>
              <a:gd name="T6" fmla="+- 0 6885 6874"/>
              <a:gd name="T7" fmla="*/ 6885 h 2382"/>
              <a:gd name="T8" fmla="+- 0 2568 982"/>
              <a:gd name="T9" fmla="*/ T8 w 4083"/>
              <a:gd name="T10" fmla="+- 0 6904 6874"/>
              <a:gd name="T11" fmla="*/ 6904 h 2382"/>
              <a:gd name="T12" fmla="+- 0 2395 982"/>
              <a:gd name="T13" fmla="*/ T12 w 4083"/>
              <a:gd name="T14" fmla="+- 0 6932 6874"/>
              <a:gd name="T15" fmla="*/ 6932 h 2382"/>
              <a:gd name="T16" fmla="+- 0 2229 982"/>
              <a:gd name="T17" fmla="*/ T16 w 4083"/>
              <a:gd name="T18" fmla="+- 0 6968 6874"/>
              <a:gd name="T19" fmla="*/ 6968 h 2382"/>
              <a:gd name="T20" fmla="+- 0 2069 982"/>
              <a:gd name="T21" fmla="*/ T20 w 4083"/>
              <a:gd name="T22" fmla="+- 0 7012 6874"/>
              <a:gd name="T23" fmla="*/ 7012 h 2382"/>
              <a:gd name="T24" fmla="+- 0 1918 982"/>
              <a:gd name="T25" fmla="*/ T24 w 4083"/>
              <a:gd name="T26" fmla="+- 0 7063 6874"/>
              <a:gd name="T27" fmla="*/ 7063 h 2382"/>
              <a:gd name="T28" fmla="+- 0 1776 982"/>
              <a:gd name="T29" fmla="*/ T28 w 4083"/>
              <a:gd name="T30" fmla="+- 0 7122 6874"/>
              <a:gd name="T31" fmla="*/ 7122 h 2382"/>
              <a:gd name="T32" fmla="+- 0 1643 982"/>
              <a:gd name="T33" fmla="*/ T32 w 4083"/>
              <a:gd name="T34" fmla="+- 0 7188 6874"/>
              <a:gd name="T35" fmla="*/ 7188 h 2382"/>
              <a:gd name="T36" fmla="+- 0 1519 982"/>
              <a:gd name="T37" fmla="*/ T36 w 4083"/>
              <a:gd name="T38" fmla="+- 0 7260 6874"/>
              <a:gd name="T39" fmla="*/ 7260 h 2382"/>
              <a:gd name="T40" fmla="+- 0 1407 982"/>
              <a:gd name="T41" fmla="*/ T40 w 4083"/>
              <a:gd name="T42" fmla="+- 0 7337 6874"/>
              <a:gd name="T43" fmla="*/ 7337 h 2382"/>
              <a:gd name="T44" fmla="+- 0 1306 982"/>
              <a:gd name="T45" fmla="*/ T44 w 4083"/>
              <a:gd name="T46" fmla="+- 0 7420 6874"/>
              <a:gd name="T47" fmla="*/ 7420 h 2382"/>
              <a:gd name="T48" fmla="+- 0 1218 982"/>
              <a:gd name="T49" fmla="*/ T48 w 4083"/>
              <a:gd name="T50" fmla="+- 0 7509 6874"/>
              <a:gd name="T51" fmla="*/ 7509 h 2382"/>
              <a:gd name="T52" fmla="+- 0 1110 982"/>
              <a:gd name="T53" fmla="*/ T52 w 4083"/>
              <a:gd name="T54" fmla="+- 0 7649 6874"/>
              <a:gd name="T55" fmla="*/ 7649 h 2382"/>
              <a:gd name="T56" fmla="+- 0 1015 982"/>
              <a:gd name="T57" fmla="*/ T56 w 4083"/>
              <a:gd name="T58" fmla="+- 0 7851 6874"/>
              <a:gd name="T59" fmla="*/ 7851 h 2382"/>
              <a:gd name="T60" fmla="+- 0 982 982"/>
              <a:gd name="T61" fmla="*/ T60 w 4083"/>
              <a:gd name="T62" fmla="+- 0 8065 6874"/>
              <a:gd name="T63" fmla="*/ 8065 h 2382"/>
              <a:gd name="T64" fmla="+- 0 1000 982"/>
              <a:gd name="T65" fmla="*/ T64 w 4083"/>
              <a:gd name="T66" fmla="+- 0 8226 6874"/>
              <a:gd name="T67" fmla="*/ 8226 h 2382"/>
              <a:gd name="T68" fmla="+- 0 1080 982"/>
              <a:gd name="T69" fmla="*/ T68 w 4083"/>
              <a:gd name="T70" fmla="+- 0 8431 6874"/>
              <a:gd name="T71" fmla="*/ 8431 h 2382"/>
              <a:gd name="T72" fmla="+- 0 1218 982"/>
              <a:gd name="T73" fmla="*/ T72 w 4083"/>
              <a:gd name="T74" fmla="+- 0 8621 6874"/>
              <a:gd name="T75" fmla="*/ 8621 h 2382"/>
              <a:gd name="T76" fmla="+- 0 1306 982"/>
              <a:gd name="T77" fmla="*/ T76 w 4083"/>
              <a:gd name="T78" fmla="+- 0 8709 6874"/>
              <a:gd name="T79" fmla="*/ 8709 h 2382"/>
              <a:gd name="T80" fmla="+- 0 1407 982"/>
              <a:gd name="T81" fmla="*/ T80 w 4083"/>
              <a:gd name="T82" fmla="+- 0 8792 6874"/>
              <a:gd name="T83" fmla="*/ 8792 h 2382"/>
              <a:gd name="T84" fmla="+- 0 1519 982"/>
              <a:gd name="T85" fmla="*/ T84 w 4083"/>
              <a:gd name="T86" fmla="+- 0 8870 6874"/>
              <a:gd name="T87" fmla="*/ 8870 h 2382"/>
              <a:gd name="T88" fmla="+- 0 1643 982"/>
              <a:gd name="T89" fmla="*/ T88 w 4083"/>
              <a:gd name="T90" fmla="+- 0 8942 6874"/>
              <a:gd name="T91" fmla="*/ 8942 h 2382"/>
              <a:gd name="T92" fmla="+- 0 1776 982"/>
              <a:gd name="T93" fmla="*/ T92 w 4083"/>
              <a:gd name="T94" fmla="+- 0 9007 6874"/>
              <a:gd name="T95" fmla="*/ 9007 h 2382"/>
              <a:gd name="T96" fmla="+- 0 1918 982"/>
              <a:gd name="T97" fmla="*/ T96 w 4083"/>
              <a:gd name="T98" fmla="+- 0 9066 6874"/>
              <a:gd name="T99" fmla="*/ 9066 h 2382"/>
              <a:gd name="T100" fmla="+- 0 2069 982"/>
              <a:gd name="T101" fmla="*/ T100 w 4083"/>
              <a:gd name="T102" fmla="+- 0 9118 6874"/>
              <a:gd name="T103" fmla="*/ 9118 h 2382"/>
              <a:gd name="T104" fmla="+- 0 2229 982"/>
              <a:gd name="T105" fmla="*/ T104 w 4083"/>
              <a:gd name="T106" fmla="+- 0 9162 6874"/>
              <a:gd name="T107" fmla="*/ 9162 h 2382"/>
              <a:gd name="T108" fmla="+- 0 2395 982"/>
              <a:gd name="T109" fmla="*/ T108 w 4083"/>
              <a:gd name="T110" fmla="+- 0 9198 6874"/>
              <a:gd name="T111" fmla="*/ 9198 h 2382"/>
              <a:gd name="T112" fmla="+- 0 2568 982"/>
              <a:gd name="T113" fmla="*/ T112 w 4083"/>
              <a:gd name="T114" fmla="+- 0 9226 6874"/>
              <a:gd name="T115" fmla="*/ 9226 h 2382"/>
              <a:gd name="T116" fmla="+- 0 2746 982"/>
              <a:gd name="T117" fmla="*/ T116 w 4083"/>
              <a:gd name="T118" fmla="+- 0 9245 6874"/>
              <a:gd name="T119" fmla="*/ 9245 h 2382"/>
              <a:gd name="T120" fmla="+- 0 2930 982"/>
              <a:gd name="T121" fmla="*/ T120 w 4083"/>
              <a:gd name="T122" fmla="+- 0 9254 6874"/>
              <a:gd name="T123" fmla="*/ 9254 h 2382"/>
              <a:gd name="T124" fmla="+- 0 3116 982"/>
              <a:gd name="T125" fmla="*/ T124 w 4083"/>
              <a:gd name="T126" fmla="+- 0 9254 6874"/>
              <a:gd name="T127" fmla="*/ 9254 h 2382"/>
              <a:gd name="T128" fmla="+- 0 3300 982"/>
              <a:gd name="T129" fmla="*/ T128 w 4083"/>
              <a:gd name="T130" fmla="+- 0 9245 6874"/>
              <a:gd name="T131" fmla="*/ 9245 h 2382"/>
              <a:gd name="T132" fmla="+- 0 3479 982"/>
              <a:gd name="T133" fmla="*/ T132 w 4083"/>
              <a:gd name="T134" fmla="+- 0 9226 6874"/>
              <a:gd name="T135" fmla="*/ 9226 h 2382"/>
              <a:gd name="T136" fmla="+- 0 3651 982"/>
              <a:gd name="T137" fmla="*/ T136 w 4083"/>
              <a:gd name="T138" fmla="+- 0 9198 6874"/>
              <a:gd name="T139" fmla="*/ 9198 h 2382"/>
              <a:gd name="T140" fmla="+- 0 3818 982"/>
              <a:gd name="T141" fmla="*/ T140 w 4083"/>
              <a:gd name="T142" fmla="+- 0 9162 6874"/>
              <a:gd name="T143" fmla="*/ 9162 h 2382"/>
              <a:gd name="T144" fmla="+- 0 3977 982"/>
              <a:gd name="T145" fmla="*/ T144 w 4083"/>
              <a:gd name="T146" fmla="+- 0 9118 6874"/>
              <a:gd name="T147" fmla="*/ 9118 h 2382"/>
              <a:gd name="T148" fmla="+- 0 4128 982"/>
              <a:gd name="T149" fmla="*/ T148 w 4083"/>
              <a:gd name="T150" fmla="+- 0 9066 6874"/>
              <a:gd name="T151" fmla="*/ 9066 h 2382"/>
              <a:gd name="T152" fmla="+- 0 4270 982"/>
              <a:gd name="T153" fmla="*/ T152 w 4083"/>
              <a:gd name="T154" fmla="+- 0 9007 6874"/>
              <a:gd name="T155" fmla="*/ 9007 h 2382"/>
              <a:gd name="T156" fmla="+- 0 4404 982"/>
              <a:gd name="T157" fmla="*/ T156 w 4083"/>
              <a:gd name="T158" fmla="+- 0 8942 6874"/>
              <a:gd name="T159" fmla="*/ 8942 h 2382"/>
              <a:gd name="T160" fmla="+- 0 4527 982"/>
              <a:gd name="T161" fmla="*/ T160 w 4083"/>
              <a:gd name="T162" fmla="+- 0 8870 6874"/>
              <a:gd name="T163" fmla="*/ 8870 h 2382"/>
              <a:gd name="T164" fmla="+- 0 4639 982"/>
              <a:gd name="T165" fmla="*/ T164 w 4083"/>
              <a:gd name="T166" fmla="+- 0 8792 6874"/>
              <a:gd name="T167" fmla="*/ 8792 h 2382"/>
              <a:gd name="T168" fmla="+- 0 4740 982"/>
              <a:gd name="T169" fmla="*/ T168 w 4083"/>
              <a:gd name="T170" fmla="+- 0 8709 6874"/>
              <a:gd name="T171" fmla="*/ 8709 h 2382"/>
              <a:gd name="T172" fmla="+- 0 4828 982"/>
              <a:gd name="T173" fmla="*/ T172 w 4083"/>
              <a:gd name="T174" fmla="+- 0 8621 6874"/>
              <a:gd name="T175" fmla="*/ 8621 h 2382"/>
              <a:gd name="T176" fmla="+- 0 4937 982"/>
              <a:gd name="T177" fmla="*/ T176 w 4083"/>
              <a:gd name="T178" fmla="+- 0 8480 6874"/>
              <a:gd name="T179" fmla="*/ 8480 h 2382"/>
              <a:gd name="T180" fmla="+- 0 5031 982"/>
              <a:gd name="T181" fmla="*/ T180 w 4083"/>
              <a:gd name="T182" fmla="+- 0 8279 6874"/>
              <a:gd name="T183" fmla="*/ 8279 h 2382"/>
              <a:gd name="T184" fmla="+- 0 5064 982"/>
              <a:gd name="T185" fmla="*/ T184 w 4083"/>
              <a:gd name="T186" fmla="+- 0 8065 6874"/>
              <a:gd name="T187" fmla="*/ 8065 h 2382"/>
              <a:gd name="T188" fmla="+- 0 5046 982"/>
              <a:gd name="T189" fmla="*/ T188 w 4083"/>
              <a:gd name="T190" fmla="+- 0 7903 6874"/>
              <a:gd name="T191" fmla="*/ 7903 h 2382"/>
              <a:gd name="T192" fmla="+- 0 4966 982"/>
              <a:gd name="T193" fmla="*/ T192 w 4083"/>
              <a:gd name="T194" fmla="+- 0 7698 6874"/>
              <a:gd name="T195" fmla="*/ 7698 h 2382"/>
              <a:gd name="T196" fmla="+- 0 4828 982"/>
              <a:gd name="T197" fmla="*/ T196 w 4083"/>
              <a:gd name="T198" fmla="+- 0 7509 6874"/>
              <a:gd name="T199" fmla="*/ 7509 h 2382"/>
              <a:gd name="T200" fmla="+- 0 4740 982"/>
              <a:gd name="T201" fmla="*/ T200 w 4083"/>
              <a:gd name="T202" fmla="+- 0 7420 6874"/>
              <a:gd name="T203" fmla="*/ 7420 h 2382"/>
              <a:gd name="T204" fmla="+- 0 4639 982"/>
              <a:gd name="T205" fmla="*/ T204 w 4083"/>
              <a:gd name="T206" fmla="+- 0 7337 6874"/>
              <a:gd name="T207" fmla="*/ 7337 h 2382"/>
              <a:gd name="T208" fmla="+- 0 4527 982"/>
              <a:gd name="T209" fmla="*/ T208 w 4083"/>
              <a:gd name="T210" fmla="+- 0 7260 6874"/>
              <a:gd name="T211" fmla="*/ 7260 h 2382"/>
              <a:gd name="T212" fmla="+- 0 4404 982"/>
              <a:gd name="T213" fmla="*/ T212 w 4083"/>
              <a:gd name="T214" fmla="+- 0 7188 6874"/>
              <a:gd name="T215" fmla="*/ 7188 h 2382"/>
              <a:gd name="T216" fmla="+- 0 4270 982"/>
              <a:gd name="T217" fmla="*/ T216 w 4083"/>
              <a:gd name="T218" fmla="+- 0 7122 6874"/>
              <a:gd name="T219" fmla="*/ 7122 h 2382"/>
              <a:gd name="T220" fmla="+- 0 4128 982"/>
              <a:gd name="T221" fmla="*/ T220 w 4083"/>
              <a:gd name="T222" fmla="+- 0 7063 6874"/>
              <a:gd name="T223" fmla="*/ 7063 h 2382"/>
              <a:gd name="T224" fmla="+- 0 3977 982"/>
              <a:gd name="T225" fmla="*/ T224 w 4083"/>
              <a:gd name="T226" fmla="+- 0 7012 6874"/>
              <a:gd name="T227" fmla="*/ 7012 h 2382"/>
              <a:gd name="T228" fmla="+- 0 3818 982"/>
              <a:gd name="T229" fmla="*/ T228 w 4083"/>
              <a:gd name="T230" fmla="+- 0 6968 6874"/>
              <a:gd name="T231" fmla="*/ 6968 h 2382"/>
              <a:gd name="T232" fmla="+- 0 3651 982"/>
              <a:gd name="T233" fmla="*/ T232 w 4083"/>
              <a:gd name="T234" fmla="+- 0 6932 6874"/>
              <a:gd name="T235" fmla="*/ 6932 h 2382"/>
              <a:gd name="T236" fmla="+- 0 3479 982"/>
              <a:gd name="T237" fmla="*/ T236 w 4083"/>
              <a:gd name="T238" fmla="+- 0 6904 6874"/>
              <a:gd name="T239" fmla="*/ 6904 h 2382"/>
              <a:gd name="T240" fmla="+- 0 3300 982"/>
              <a:gd name="T241" fmla="*/ T240 w 4083"/>
              <a:gd name="T242" fmla="+- 0 6885 6874"/>
              <a:gd name="T243" fmla="*/ 6885 h 2382"/>
              <a:gd name="T244" fmla="+- 0 3116 982"/>
              <a:gd name="T245" fmla="*/ T244 w 4083"/>
              <a:gd name="T246" fmla="+- 0 6875 6874"/>
              <a:gd name="T247" fmla="*/ 6875 h 2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083" h="2382">
                <a:moveTo>
                  <a:pt x="2041" y="0"/>
                </a:moveTo>
                <a:lnTo>
                  <a:pt x="1948" y="1"/>
                </a:lnTo>
                <a:lnTo>
                  <a:pt x="1855" y="5"/>
                </a:lnTo>
                <a:lnTo>
                  <a:pt x="1764" y="11"/>
                </a:lnTo>
                <a:lnTo>
                  <a:pt x="1674" y="19"/>
                </a:lnTo>
                <a:lnTo>
                  <a:pt x="1586" y="30"/>
                </a:lnTo>
                <a:lnTo>
                  <a:pt x="1498" y="43"/>
                </a:lnTo>
                <a:lnTo>
                  <a:pt x="1413" y="58"/>
                </a:lnTo>
                <a:lnTo>
                  <a:pt x="1329" y="75"/>
                </a:lnTo>
                <a:lnTo>
                  <a:pt x="1247" y="94"/>
                </a:lnTo>
                <a:lnTo>
                  <a:pt x="1166" y="115"/>
                </a:lnTo>
                <a:lnTo>
                  <a:pt x="1087" y="138"/>
                </a:lnTo>
                <a:lnTo>
                  <a:pt x="1011" y="163"/>
                </a:lnTo>
                <a:lnTo>
                  <a:pt x="936" y="189"/>
                </a:lnTo>
                <a:lnTo>
                  <a:pt x="864" y="218"/>
                </a:lnTo>
                <a:lnTo>
                  <a:pt x="794" y="248"/>
                </a:lnTo>
                <a:lnTo>
                  <a:pt x="726" y="280"/>
                </a:lnTo>
                <a:lnTo>
                  <a:pt x="661" y="314"/>
                </a:lnTo>
                <a:lnTo>
                  <a:pt x="598" y="349"/>
                </a:lnTo>
                <a:lnTo>
                  <a:pt x="537" y="386"/>
                </a:lnTo>
                <a:lnTo>
                  <a:pt x="480" y="424"/>
                </a:lnTo>
                <a:lnTo>
                  <a:pt x="425" y="463"/>
                </a:lnTo>
                <a:lnTo>
                  <a:pt x="373" y="504"/>
                </a:lnTo>
                <a:lnTo>
                  <a:pt x="324" y="546"/>
                </a:lnTo>
                <a:lnTo>
                  <a:pt x="279" y="590"/>
                </a:lnTo>
                <a:lnTo>
                  <a:pt x="236" y="635"/>
                </a:lnTo>
                <a:lnTo>
                  <a:pt x="196" y="680"/>
                </a:lnTo>
                <a:lnTo>
                  <a:pt x="128" y="775"/>
                </a:lnTo>
                <a:lnTo>
                  <a:pt x="73" y="874"/>
                </a:lnTo>
                <a:lnTo>
                  <a:pt x="33" y="977"/>
                </a:lnTo>
                <a:lnTo>
                  <a:pt x="8" y="1082"/>
                </a:lnTo>
                <a:lnTo>
                  <a:pt x="0" y="1191"/>
                </a:lnTo>
                <a:lnTo>
                  <a:pt x="2" y="1245"/>
                </a:lnTo>
                <a:lnTo>
                  <a:pt x="18" y="1352"/>
                </a:lnTo>
                <a:lnTo>
                  <a:pt x="51" y="1457"/>
                </a:lnTo>
                <a:lnTo>
                  <a:pt x="98" y="1557"/>
                </a:lnTo>
                <a:lnTo>
                  <a:pt x="160" y="1654"/>
                </a:lnTo>
                <a:lnTo>
                  <a:pt x="236" y="1747"/>
                </a:lnTo>
                <a:lnTo>
                  <a:pt x="279" y="1792"/>
                </a:lnTo>
                <a:lnTo>
                  <a:pt x="324" y="1835"/>
                </a:lnTo>
                <a:lnTo>
                  <a:pt x="373" y="1878"/>
                </a:lnTo>
                <a:lnTo>
                  <a:pt x="425" y="1918"/>
                </a:lnTo>
                <a:lnTo>
                  <a:pt x="480" y="1958"/>
                </a:lnTo>
                <a:lnTo>
                  <a:pt x="537" y="1996"/>
                </a:lnTo>
                <a:lnTo>
                  <a:pt x="598" y="2033"/>
                </a:lnTo>
                <a:lnTo>
                  <a:pt x="661" y="2068"/>
                </a:lnTo>
                <a:lnTo>
                  <a:pt x="726" y="2101"/>
                </a:lnTo>
                <a:lnTo>
                  <a:pt x="794" y="2133"/>
                </a:lnTo>
                <a:lnTo>
                  <a:pt x="864" y="2164"/>
                </a:lnTo>
                <a:lnTo>
                  <a:pt x="936" y="2192"/>
                </a:lnTo>
                <a:lnTo>
                  <a:pt x="1011" y="2219"/>
                </a:lnTo>
                <a:lnTo>
                  <a:pt x="1087" y="2244"/>
                </a:lnTo>
                <a:lnTo>
                  <a:pt x="1166" y="2267"/>
                </a:lnTo>
                <a:lnTo>
                  <a:pt x="1247" y="2288"/>
                </a:lnTo>
                <a:lnTo>
                  <a:pt x="1329" y="2307"/>
                </a:lnTo>
                <a:lnTo>
                  <a:pt x="1413" y="2324"/>
                </a:lnTo>
                <a:lnTo>
                  <a:pt x="1498" y="2339"/>
                </a:lnTo>
                <a:lnTo>
                  <a:pt x="1586" y="2352"/>
                </a:lnTo>
                <a:lnTo>
                  <a:pt x="1674" y="2362"/>
                </a:lnTo>
                <a:lnTo>
                  <a:pt x="1764" y="2371"/>
                </a:lnTo>
                <a:lnTo>
                  <a:pt x="1855" y="2377"/>
                </a:lnTo>
                <a:lnTo>
                  <a:pt x="1948" y="2380"/>
                </a:lnTo>
                <a:lnTo>
                  <a:pt x="2041" y="2382"/>
                </a:lnTo>
                <a:lnTo>
                  <a:pt x="2134" y="2380"/>
                </a:lnTo>
                <a:lnTo>
                  <a:pt x="2227" y="2377"/>
                </a:lnTo>
                <a:lnTo>
                  <a:pt x="2318" y="2371"/>
                </a:lnTo>
                <a:lnTo>
                  <a:pt x="2408" y="2362"/>
                </a:lnTo>
                <a:lnTo>
                  <a:pt x="2497" y="2352"/>
                </a:lnTo>
                <a:lnTo>
                  <a:pt x="2584" y="2339"/>
                </a:lnTo>
                <a:lnTo>
                  <a:pt x="2669" y="2324"/>
                </a:lnTo>
                <a:lnTo>
                  <a:pt x="2753" y="2307"/>
                </a:lnTo>
                <a:lnTo>
                  <a:pt x="2836" y="2288"/>
                </a:lnTo>
                <a:lnTo>
                  <a:pt x="2916" y="2267"/>
                </a:lnTo>
                <a:lnTo>
                  <a:pt x="2995" y="2244"/>
                </a:lnTo>
                <a:lnTo>
                  <a:pt x="3071" y="2219"/>
                </a:lnTo>
                <a:lnTo>
                  <a:pt x="3146" y="2192"/>
                </a:lnTo>
                <a:lnTo>
                  <a:pt x="3218" y="2164"/>
                </a:lnTo>
                <a:lnTo>
                  <a:pt x="3288" y="2133"/>
                </a:lnTo>
                <a:lnTo>
                  <a:pt x="3356" y="2101"/>
                </a:lnTo>
                <a:lnTo>
                  <a:pt x="3422" y="2068"/>
                </a:lnTo>
                <a:lnTo>
                  <a:pt x="3484" y="2033"/>
                </a:lnTo>
                <a:lnTo>
                  <a:pt x="3545" y="1996"/>
                </a:lnTo>
                <a:lnTo>
                  <a:pt x="3602" y="1958"/>
                </a:lnTo>
                <a:lnTo>
                  <a:pt x="3657" y="1918"/>
                </a:lnTo>
                <a:lnTo>
                  <a:pt x="3709" y="1878"/>
                </a:lnTo>
                <a:lnTo>
                  <a:pt x="3758" y="1835"/>
                </a:lnTo>
                <a:lnTo>
                  <a:pt x="3804" y="1792"/>
                </a:lnTo>
                <a:lnTo>
                  <a:pt x="3846" y="1747"/>
                </a:lnTo>
                <a:lnTo>
                  <a:pt x="3886" y="1701"/>
                </a:lnTo>
                <a:lnTo>
                  <a:pt x="3955" y="1606"/>
                </a:lnTo>
                <a:lnTo>
                  <a:pt x="4009" y="1507"/>
                </a:lnTo>
                <a:lnTo>
                  <a:pt x="4049" y="1405"/>
                </a:lnTo>
                <a:lnTo>
                  <a:pt x="4074" y="1299"/>
                </a:lnTo>
                <a:lnTo>
                  <a:pt x="4082" y="1191"/>
                </a:lnTo>
                <a:lnTo>
                  <a:pt x="4080" y="1136"/>
                </a:lnTo>
                <a:lnTo>
                  <a:pt x="4064" y="1029"/>
                </a:lnTo>
                <a:lnTo>
                  <a:pt x="4031" y="925"/>
                </a:lnTo>
                <a:lnTo>
                  <a:pt x="3984" y="824"/>
                </a:lnTo>
                <a:lnTo>
                  <a:pt x="3922" y="727"/>
                </a:lnTo>
                <a:lnTo>
                  <a:pt x="3846" y="635"/>
                </a:lnTo>
                <a:lnTo>
                  <a:pt x="3804" y="590"/>
                </a:lnTo>
                <a:lnTo>
                  <a:pt x="3758" y="546"/>
                </a:lnTo>
                <a:lnTo>
                  <a:pt x="3709" y="504"/>
                </a:lnTo>
                <a:lnTo>
                  <a:pt x="3657" y="463"/>
                </a:lnTo>
                <a:lnTo>
                  <a:pt x="3602" y="424"/>
                </a:lnTo>
                <a:lnTo>
                  <a:pt x="3545" y="386"/>
                </a:lnTo>
                <a:lnTo>
                  <a:pt x="3484" y="349"/>
                </a:lnTo>
                <a:lnTo>
                  <a:pt x="3422" y="314"/>
                </a:lnTo>
                <a:lnTo>
                  <a:pt x="3356" y="280"/>
                </a:lnTo>
                <a:lnTo>
                  <a:pt x="3288" y="248"/>
                </a:lnTo>
                <a:lnTo>
                  <a:pt x="3218" y="218"/>
                </a:lnTo>
                <a:lnTo>
                  <a:pt x="3146" y="189"/>
                </a:lnTo>
                <a:lnTo>
                  <a:pt x="3071" y="163"/>
                </a:lnTo>
                <a:lnTo>
                  <a:pt x="2995" y="138"/>
                </a:lnTo>
                <a:lnTo>
                  <a:pt x="2916" y="115"/>
                </a:lnTo>
                <a:lnTo>
                  <a:pt x="2836" y="94"/>
                </a:lnTo>
                <a:lnTo>
                  <a:pt x="2753" y="75"/>
                </a:lnTo>
                <a:lnTo>
                  <a:pt x="2669" y="58"/>
                </a:lnTo>
                <a:lnTo>
                  <a:pt x="2584" y="43"/>
                </a:lnTo>
                <a:lnTo>
                  <a:pt x="2497" y="30"/>
                </a:lnTo>
                <a:lnTo>
                  <a:pt x="2408" y="19"/>
                </a:lnTo>
                <a:lnTo>
                  <a:pt x="2318" y="11"/>
                </a:lnTo>
                <a:lnTo>
                  <a:pt x="2227" y="5"/>
                </a:lnTo>
                <a:lnTo>
                  <a:pt x="2134" y="1"/>
                </a:lnTo>
                <a:lnTo>
                  <a:pt x="2041" y="0"/>
                </a:lnTo>
                <a:close/>
              </a:path>
            </a:pathLst>
          </a:custGeom>
          <a:solidFill>
            <a:srgbClr val="BADFE2"/>
          </a:solidFill>
          <a:ln w="9525">
            <a:solidFill>
              <a:srgbClr val="0070C0"/>
            </a:solidFill>
            <a:round/>
            <a:headEnd/>
            <a:tailEnd/>
          </a:ln>
          <a:effectLst>
            <a:innerShdw blurRad="63500" dist="50800">
              <a:prstClr val="black">
                <a:alpha val="50000"/>
              </a:prstClr>
            </a:innerShdw>
          </a:effectLst>
        </p:spPr>
        <p:txBody>
          <a:bodyPr vert="horz" wrap="square" lIns="91440" tIns="45720" rIns="91440" bIns="45720" numCol="1" anchor="t" anchorCtr="0" compatLnSpc="1">
            <a:prstTxWarp prst="textNoShape">
              <a:avLst/>
            </a:prstTxWarp>
            <a:scene3d>
              <a:camera prst="orthographicFront"/>
              <a:lightRig rig="soft" dir="t">
                <a:rot lat="0" lon="0" rev="15600000"/>
              </a:lightRig>
            </a:scene3d>
            <a:sp3d extrusionH="57150" prstMaterial="softEdge">
              <a:bevelT w="25400" h="38100"/>
            </a:sp3d>
          </a:bodyPr>
          <a:lstStyle/>
          <a:p>
            <a:endParaRPr lang="it-IT" b="1" dirty="0">
              <a:ln/>
              <a:solidFill>
                <a:schemeClr val="accent4"/>
              </a:solidFill>
            </a:endParaRPr>
          </a:p>
          <a:p>
            <a:endParaRPr lang="it-IT" b="1" dirty="0">
              <a:ln/>
              <a:solidFill>
                <a:schemeClr val="accent4"/>
              </a:solidFill>
            </a:endParaRPr>
          </a:p>
          <a:p>
            <a:pPr algn="ctr"/>
            <a:r>
              <a:rPr lang="it-IT" b="1" dirty="0">
                <a:ln/>
                <a:solidFill>
                  <a:schemeClr val="accent4"/>
                </a:solidFill>
              </a:rPr>
              <a:t>GENITORI</a:t>
            </a:r>
          </a:p>
        </p:txBody>
      </p:sp>
      <p:sp>
        <p:nvSpPr>
          <p:cNvPr id="11" name="Freeform 6"/>
          <p:cNvSpPr>
            <a:spLocks/>
          </p:cNvSpPr>
          <p:nvPr/>
        </p:nvSpPr>
        <p:spPr bwMode="auto">
          <a:xfrm>
            <a:off x="5785257" y="4713250"/>
            <a:ext cx="2448583" cy="1420301"/>
          </a:xfrm>
          <a:custGeom>
            <a:avLst/>
            <a:gdLst>
              <a:gd name="T0" fmla="+- 0 7364 5417"/>
              <a:gd name="T1" fmla="*/ T0 w 4083"/>
              <a:gd name="T2" fmla="+- 0 6875 6874"/>
              <a:gd name="T3" fmla="*/ 6875 h 2382"/>
              <a:gd name="T4" fmla="+- 0 7181 5417"/>
              <a:gd name="T5" fmla="*/ T4 w 4083"/>
              <a:gd name="T6" fmla="+- 0 6885 6874"/>
              <a:gd name="T7" fmla="*/ 6885 h 2382"/>
              <a:gd name="T8" fmla="+- 0 7002 5417"/>
              <a:gd name="T9" fmla="*/ T8 w 4083"/>
              <a:gd name="T10" fmla="+- 0 6904 6874"/>
              <a:gd name="T11" fmla="*/ 6904 h 2382"/>
              <a:gd name="T12" fmla="+- 0 6829 5417"/>
              <a:gd name="T13" fmla="*/ T12 w 4083"/>
              <a:gd name="T14" fmla="+- 0 6932 6874"/>
              <a:gd name="T15" fmla="*/ 6932 h 2382"/>
              <a:gd name="T16" fmla="+- 0 6663 5417"/>
              <a:gd name="T17" fmla="*/ T16 w 4083"/>
              <a:gd name="T18" fmla="+- 0 6968 6874"/>
              <a:gd name="T19" fmla="*/ 6968 h 2382"/>
              <a:gd name="T20" fmla="+- 0 6504 5417"/>
              <a:gd name="T21" fmla="*/ T20 w 4083"/>
              <a:gd name="T22" fmla="+- 0 7012 6874"/>
              <a:gd name="T23" fmla="*/ 7012 h 2382"/>
              <a:gd name="T24" fmla="+- 0 6353 5417"/>
              <a:gd name="T25" fmla="*/ T24 w 4083"/>
              <a:gd name="T26" fmla="+- 0 7063 6874"/>
              <a:gd name="T27" fmla="*/ 7063 h 2382"/>
              <a:gd name="T28" fmla="+- 0 6210 5417"/>
              <a:gd name="T29" fmla="*/ T28 w 4083"/>
              <a:gd name="T30" fmla="+- 0 7122 6874"/>
              <a:gd name="T31" fmla="*/ 7122 h 2382"/>
              <a:gd name="T32" fmla="+- 0 6077 5417"/>
              <a:gd name="T33" fmla="*/ T32 w 4083"/>
              <a:gd name="T34" fmla="+- 0 7188 6874"/>
              <a:gd name="T35" fmla="*/ 7188 h 2382"/>
              <a:gd name="T36" fmla="+- 0 5954 5417"/>
              <a:gd name="T37" fmla="*/ T36 w 4083"/>
              <a:gd name="T38" fmla="+- 0 7260 6874"/>
              <a:gd name="T39" fmla="*/ 7260 h 2382"/>
              <a:gd name="T40" fmla="+- 0 5842 5417"/>
              <a:gd name="T41" fmla="*/ T40 w 4083"/>
              <a:gd name="T42" fmla="+- 0 7337 6874"/>
              <a:gd name="T43" fmla="*/ 7337 h 2382"/>
              <a:gd name="T44" fmla="+- 0 5741 5417"/>
              <a:gd name="T45" fmla="*/ T44 w 4083"/>
              <a:gd name="T46" fmla="+- 0 7420 6874"/>
              <a:gd name="T47" fmla="*/ 7420 h 2382"/>
              <a:gd name="T48" fmla="+- 0 5653 5417"/>
              <a:gd name="T49" fmla="*/ T48 w 4083"/>
              <a:gd name="T50" fmla="+- 0 7509 6874"/>
              <a:gd name="T51" fmla="*/ 7509 h 2382"/>
              <a:gd name="T52" fmla="+- 0 5544 5417"/>
              <a:gd name="T53" fmla="*/ T52 w 4083"/>
              <a:gd name="T54" fmla="+- 0 7649 6874"/>
              <a:gd name="T55" fmla="*/ 7649 h 2382"/>
              <a:gd name="T56" fmla="+- 0 5449 5417"/>
              <a:gd name="T57" fmla="*/ T56 w 4083"/>
              <a:gd name="T58" fmla="+- 0 7851 6874"/>
              <a:gd name="T59" fmla="*/ 7851 h 2382"/>
              <a:gd name="T60" fmla="+- 0 5417 5417"/>
              <a:gd name="T61" fmla="*/ T60 w 4083"/>
              <a:gd name="T62" fmla="+- 0 8065 6874"/>
              <a:gd name="T63" fmla="*/ 8065 h 2382"/>
              <a:gd name="T64" fmla="+- 0 5435 5417"/>
              <a:gd name="T65" fmla="*/ T64 w 4083"/>
              <a:gd name="T66" fmla="+- 0 8226 6874"/>
              <a:gd name="T67" fmla="*/ 8226 h 2382"/>
              <a:gd name="T68" fmla="+- 0 5515 5417"/>
              <a:gd name="T69" fmla="*/ T68 w 4083"/>
              <a:gd name="T70" fmla="+- 0 8431 6874"/>
              <a:gd name="T71" fmla="*/ 8431 h 2382"/>
              <a:gd name="T72" fmla="+- 0 5653 5417"/>
              <a:gd name="T73" fmla="*/ T72 w 4083"/>
              <a:gd name="T74" fmla="+- 0 8621 6874"/>
              <a:gd name="T75" fmla="*/ 8621 h 2382"/>
              <a:gd name="T76" fmla="+- 0 5741 5417"/>
              <a:gd name="T77" fmla="*/ T76 w 4083"/>
              <a:gd name="T78" fmla="+- 0 8709 6874"/>
              <a:gd name="T79" fmla="*/ 8709 h 2382"/>
              <a:gd name="T80" fmla="+- 0 5842 5417"/>
              <a:gd name="T81" fmla="*/ T80 w 4083"/>
              <a:gd name="T82" fmla="+- 0 8792 6874"/>
              <a:gd name="T83" fmla="*/ 8792 h 2382"/>
              <a:gd name="T84" fmla="+- 0 5954 5417"/>
              <a:gd name="T85" fmla="*/ T84 w 4083"/>
              <a:gd name="T86" fmla="+- 0 8870 6874"/>
              <a:gd name="T87" fmla="*/ 8870 h 2382"/>
              <a:gd name="T88" fmla="+- 0 6077 5417"/>
              <a:gd name="T89" fmla="*/ T88 w 4083"/>
              <a:gd name="T90" fmla="+- 0 8942 6874"/>
              <a:gd name="T91" fmla="*/ 8942 h 2382"/>
              <a:gd name="T92" fmla="+- 0 6210 5417"/>
              <a:gd name="T93" fmla="*/ T92 w 4083"/>
              <a:gd name="T94" fmla="+- 0 9007 6874"/>
              <a:gd name="T95" fmla="*/ 9007 h 2382"/>
              <a:gd name="T96" fmla="+- 0 6353 5417"/>
              <a:gd name="T97" fmla="*/ T96 w 4083"/>
              <a:gd name="T98" fmla="+- 0 9066 6874"/>
              <a:gd name="T99" fmla="*/ 9066 h 2382"/>
              <a:gd name="T100" fmla="+- 0 6504 5417"/>
              <a:gd name="T101" fmla="*/ T100 w 4083"/>
              <a:gd name="T102" fmla="+- 0 9118 6874"/>
              <a:gd name="T103" fmla="*/ 9118 h 2382"/>
              <a:gd name="T104" fmla="+- 0 6663 5417"/>
              <a:gd name="T105" fmla="*/ T104 w 4083"/>
              <a:gd name="T106" fmla="+- 0 9162 6874"/>
              <a:gd name="T107" fmla="*/ 9162 h 2382"/>
              <a:gd name="T108" fmla="+- 0 6829 5417"/>
              <a:gd name="T109" fmla="*/ T108 w 4083"/>
              <a:gd name="T110" fmla="+- 0 9198 6874"/>
              <a:gd name="T111" fmla="*/ 9198 h 2382"/>
              <a:gd name="T112" fmla="+- 0 7002 5417"/>
              <a:gd name="T113" fmla="*/ T112 w 4083"/>
              <a:gd name="T114" fmla="+- 0 9226 6874"/>
              <a:gd name="T115" fmla="*/ 9226 h 2382"/>
              <a:gd name="T116" fmla="+- 0 7181 5417"/>
              <a:gd name="T117" fmla="*/ T116 w 4083"/>
              <a:gd name="T118" fmla="+- 0 9245 6874"/>
              <a:gd name="T119" fmla="*/ 9245 h 2382"/>
              <a:gd name="T120" fmla="+- 0 7364 5417"/>
              <a:gd name="T121" fmla="*/ T120 w 4083"/>
              <a:gd name="T122" fmla="+- 0 9254 6874"/>
              <a:gd name="T123" fmla="*/ 9254 h 2382"/>
              <a:gd name="T124" fmla="+- 0 7551 5417"/>
              <a:gd name="T125" fmla="*/ T124 w 4083"/>
              <a:gd name="T126" fmla="+- 0 9254 6874"/>
              <a:gd name="T127" fmla="*/ 9254 h 2382"/>
              <a:gd name="T128" fmla="+- 0 7735 5417"/>
              <a:gd name="T129" fmla="*/ T128 w 4083"/>
              <a:gd name="T130" fmla="+- 0 9245 6874"/>
              <a:gd name="T131" fmla="*/ 9245 h 2382"/>
              <a:gd name="T132" fmla="+- 0 7913 5417"/>
              <a:gd name="T133" fmla="*/ T132 w 4083"/>
              <a:gd name="T134" fmla="+- 0 9226 6874"/>
              <a:gd name="T135" fmla="*/ 9226 h 2382"/>
              <a:gd name="T136" fmla="+- 0 8086 5417"/>
              <a:gd name="T137" fmla="*/ T136 w 4083"/>
              <a:gd name="T138" fmla="+- 0 9198 6874"/>
              <a:gd name="T139" fmla="*/ 9198 h 2382"/>
              <a:gd name="T140" fmla="+- 0 8252 5417"/>
              <a:gd name="T141" fmla="*/ T140 w 4083"/>
              <a:gd name="T142" fmla="+- 0 9162 6874"/>
              <a:gd name="T143" fmla="*/ 9162 h 2382"/>
              <a:gd name="T144" fmla="+- 0 8411 5417"/>
              <a:gd name="T145" fmla="*/ T144 w 4083"/>
              <a:gd name="T146" fmla="+- 0 9118 6874"/>
              <a:gd name="T147" fmla="*/ 9118 h 2382"/>
              <a:gd name="T148" fmla="+- 0 8562 5417"/>
              <a:gd name="T149" fmla="*/ T148 w 4083"/>
              <a:gd name="T150" fmla="+- 0 9066 6874"/>
              <a:gd name="T151" fmla="*/ 9066 h 2382"/>
              <a:gd name="T152" fmla="+- 0 8705 5417"/>
              <a:gd name="T153" fmla="*/ T152 w 4083"/>
              <a:gd name="T154" fmla="+- 0 9007 6874"/>
              <a:gd name="T155" fmla="*/ 9007 h 2382"/>
              <a:gd name="T156" fmla="+- 0 8838 5417"/>
              <a:gd name="T157" fmla="*/ T156 w 4083"/>
              <a:gd name="T158" fmla="+- 0 8942 6874"/>
              <a:gd name="T159" fmla="*/ 8942 h 2382"/>
              <a:gd name="T160" fmla="+- 0 8961 5417"/>
              <a:gd name="T161" fmla="*/ T160 w 4083"/>
              <a:gd name="T162" fmla="+- 0 8870 6874"/>
              <a:gd name="T163" fmla="*/ 8870 h 2382"/>
              <a:gd name="T164" fmla="+- 0 9074 5417"/>
              <a:gd name="T165" fmla="*/ T164 w 4083"/>
              <a:gd name="T166" fmla="+- 0 8792 6874"/>
              <a:gd name="T167" fmla="*/ 8792 h 2382"/>
              <a:gd name="T168" fmla="+- 0 9174 5417"/>
              <a:gd name="T169" fmla="*/ T168 w 4083"/>
              <a:gd name="T170" fmla="+- 0 8709 6874"/>
              <a:gd name="T171" fmla="*/ 8709 h 2382"/>
              <a:gd name="T172" fmla="+- 0 9263 5417"/>
              <a:gd name="T173" fmla="*/ T172 w 4083"/>
              <a:gd name="T174" fmla="+- 0 8621 6874"/>
              <a:gd name="T175" fmla="*/ 8621 h 2382"/>
              <a:gd name="T176" fmla="+- 0 9371 5417"/>
              <a:gd name="T177" fmla="*/ T176 w 4083"/>
              <a:gd name="T178" fmla="+- 0 8480 6874"/>
              <a:gd name="T179" fmla="*/ 8480 h 2382"/>
              <a:gd name="T180" fmla="+- 0 9466 5417"/>
              <a:gd name="T181" fmla="*/ T180 w 4083"/>
              <a:gd name="T182" fmla="+- 0 8279 6874"/>
              <a:gd name="T183" fmla="*/ 8279 h 2382"/>
              <a:gd name="T184" fmla="+- 0 9499 5417"/>
              <a:gd name="T185" fmla="*/ T184 w 4083"/>
              <a:gd name="T186" fmla="+- 0 8065 6874"/>
              <a:gd name="T187" fmla="*/ 8065 h 2382"/>
              <a:gd name="T188" fmla="+- 0 9480 5417"/>
              <a:gd name="T189" fmla="*/ T188 w 4083"/>
              <a:gd name="T190" fmla="+- 0 7903 6874"/>
              <a:gd name="T191" fmla="*/ 7903 h 2382"/>
              <a:gd name="T192" fmla="+- 0 9400 5417"/>
              <a:gd name="T193" fmla="*/ T192 w 4083"/>
              <a:gd name="T194" fmla="+- 0 7698 6874"/>
              <a:gd name="T195" fmla="*/ 7698 h 2382"/>
              <a:gd name="T196" fmla="+- 0 9263 5417"/>
              <a:gd name="T197" fmla="*/ T196 w 4083"/>
              <a:gd name="T198" fmla="+- 0 7509 6874"/>
              <a:gd name="T199" fmla="*/ 7509 h 2382"/>
              <a:gd name="T200" fmla="+- 0 9174 5417"/>
              <a:gd name="T201" fmla="*/ T200 w 4083"/>
              <a:gd name="T202" fmla="+- 0 7420 6874"/>
              <a:gd name="T203" fmla="*/ 7420 h 2382"/>
              <a:gd name="T204" fmla="+- 0 9074 5417"/>
              <a:gd name="T205" fmla="*/ T204 w 4083"/>
              <a:gd name="T206" fmla="+- 0 7337 6874"/>
              <a:gd name="T207" fmla="*/ 7337 h 2382"/>
              <a:gd name="T208" fmla="+- 0 8961 5417"/>
              <a:gd name="T209" fmla="*/ T208 w 4083"/>
              <a:gd name="T210" fmla="+- 0 7260 6874"/>
              <a:gd name="T211" fmla="*/ 7260 h 2382"/>
              <a:gd name="T212" fmla="+- 0 8838 5417"/>
              <a:gd name="T213" fmla="*/ T212 w 4083"/>
              <a:gd name="T214" fmla="+- 0 7188 6874"/>
              <a:gd name="T215" fmla="*/ 7188 h 2382"/>
              <a:gd name="T216" fmla="+- 0 8705 5417"/>
              <a:gd name="T217" fmla="*/ T216 w 4083"/>
              <a:gd name="T218" fmla="+- 0 7122 6874"/>
              <a:gd name="T219" fmla="*/ 7122 h 2382"/>
              <a:gd name="T220" fmla="+- 0 8562 5417"/>
              <a:gd name="T221" fmla="*/ T220 w 4083"/>
              <a:gd name="T222" fmla="+- 0 7063 6874"/>
              <a:gd name="T223" fmla="*/ 7063 h 2382"/>
              <a:gd name="T224" fmla="+- 0 8411 5417"/>
              <a:gd name="T225" fmla="*/ T224 w 4083"/>
              <a:gd name="T226" fmla="+- 0 7012 6874"/>
              <a:gd name="T227" fmla="*/ 7012 h 2382"/>
              <a:gd name="T228" fmla="+- 0 8252 5417"/>
              <a:gd name="T229" fmla="*/ T228 w 4083"/>
              <a:gd name="T230" fmla="+- 0 6968 6874"/>
              <a:gd name="T231" fmla="*/ 6968 h 2382"/>
              <a:gd name="T232" fmla="+- 0 8086 5417"/>
              <a:gd name="T233" fmla="*/ T232 w 4083"/>
              <a:gd name="T234" fmla="+- 0 6932 6874"/>
              <a:gd name="T235" fmla="*/ 6932 h 2382"/>
              <a:gd name="T236" fmla="+- 0 7913 5417"/>
              <a:gd name="T237" fmla="*/ T236 w 4083"/>
              <a:gd name="T238" fmla="+- 0 6904 6874"/>
              <a:gd name="T239" fmla="*/ 6904 h 2382"/>
              <a:gd name="T240" fmla="+- 0 7735 5417"/>
              <a:gd name="T241" fmla="*/ T240 w 4083"/>
              <a:gd name="T242" fmla="+- 0 6885 6874"/>
              <a:gd name="T243" fmla="*/ 6885 h 2382"/>
              <a:gd name="T244" fmla="+- 0 7551 5417"/>
              <a:gd name="T245" fmla="*/ T244 w 4083"/>
              <a:gd name="T246" fmla="+- 0 6875 6874"/>
              <a:gd name="T247" fmla="*/ 6875 h 2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083" h="2382">
                <a:moveTo>
                  <a:pt x="2041" y="0"/>
                </a:moveTo>
                <a:lnTo>
                  <a:pt x="1947" y="1"/>
                </a:lnTo>
                <a:lnTo>
                  <a:pt x="1855" y="5"/>
                </a:lnTo>
                <a:lnTo>
                  <a:pt x="1764" y="11"/>
                </a:lnTo>
                <a:lnTo>
                  <a:pt x="1674" y="19"/>
                </a:lnTo>
                <a:lnTo>
                  <a:pt x="1585" y="30"/>
                </a:lnTo>
                <a:lnTo>
                  <a:pt x="1498" y="43"/>
                </a:lnTo>
                <a:lnTo>
                  <a:pt x="1412" y="58"/>
                </a:lnTo>
                <a:lnTo>
                  <a:pt x="1328" y="75"/>
                </a:lnTo>
                <a:lnTo>
                  <a:pt x="1246" y="94"/>
                </a:lnTo>
                <a:lnTo>
                  <a:pt x="1166" y="115"/>
                </a:lnTo>
                <a:lnTo>
                  <a:pt x="1087" y="138"/>
                </a:lnTo>
                <a:lnTo>
                  <a:pt x="1010" y="163"/>
                </a:lnTo>
                <a:lnTo>
                  <a:pt x="936" y="189"/>
                </a:lnTo>
                <a:lnTo>
                  <a:pt x="864" y="218"/>
                </a:lnTo>
                <a:lnTo>
                  <a:pt x="793" y="248"/>
                </a:lnTo>
                <a:lnTo>
                  <a:pt x="726" y="280"/>
                </a:lnTo>
                <a:lnTo>
                  <a:pt x="660" y="314"/>
                </a:lnTo>
                <a:lnTo>
                  <a:pt x="597" y="349"/>
                </a:lnTo>
                <a:lnTo>
                  <a:pt x="537" y="386"/>
                </a:lnTo>
                <a:lnTo>
                  <a:pt x="480" y="424"/>
                </a:lnTo>
                <a:lnTo>
                  <a:pt x="425" y="463"/>
                </a:lnTo>
                <a:lnTo>
                  <a:pt x="373" y="504"/>
                </a:lnTo>
                <a:lnTo>
                  <a:pt x="324" y="546"/>
                </a:lnTo>
                <a:lnTo>
                  <a:pt x="278" y="590"/>
                </a:lnTo>
                <a:lnTo>
                  <a:pt x="236" y="635"/>
                </a:lnTo>
                <a:lnTo>
                  <a:pt x="196" y="680"/>
                </a:lnTo>
                <a:lnTo>
                  <a:pt x="127" y="775"/>
                </a:lnTo>
                <a:lnTo>
                  <a:pt x="73" y="874"/>
                </a:lnTo>
                <a:lnTo>
                  <a:pt x="32" y="977"/>
                </a:lnTo>
                <a:lnTo>
                  <a:pt x="8" y="1082"/>
                </a:lnTo>
                <a:lnTo>
                  <a:pt x="0" y="1191"/>
                </a:lnTo>
                <a:lnTo>
                  <a:pt x="2" y="1245"/>
                </a:lnTo>
                <a:lnTo>
                  <a:pt x="18" y="1352"/>
                </a:lnTo>
                <a:lnTo>
                  <a:pt x="51" y="1457"/>
                </a:lnTo>
                <a:lnTo>
                  <a:pt x="98" y="1557"/>
                </a:lnTo>
                <a:lnTo>
                  <a:pt x="160" y="1654"/>
                </a:lnTo>
                <a:lnTo>
                  <a:pt x="236" y="1747"/>
                </a:lnTo>
                <a:lnTo>
                  <a:pt x="278" y="1792"/>
                </a:lnTo>
                <a:lnTo>
                  <a:pt x="324" y="1835"/>
                </a:lnTo>
                <a:lnTo>
                  <a:pt x="373" y="1878"/>
                </a:lnTo>
                <a:lnTo>
                  <a:pt x="425" y="1918"/>
                </a:lnTo>
                <a:lnTo>
                  <a:pt x="480" y="1958"/>
                </a:lnTo>
                <a:lnTo>
                  <a:pt x="537" y="1996"/>
                </a:lnTo>
                <a:lnTo>
                  <a:pt x="597" y="2033"/>
                </a:lnTo>
                <a:lnTo>
                  <a:pt x="660" y="2068"/>
                </a:lnTo>
                <a:lnTo>
                  <a:pt x="726" y="2101"/>
                </a:lnTo>
                <a:lnTo>
                  <a:pt x="793" y="2133"/>
                </a:lnTo>
                <a:lnTo>
                  <a:pt x="864" y="2164"/>
                </a:lnTo>
                <a:lnTo>
                  <a:pt x="936" y="2192"/>
                </a:lnTo>
                <a:lnTo>
                  <a:pt x="1010" y="2219"/>
                </a:lnTo>
                <a:lnTo>
                  <a:pt x="1087" y="2244"/>
                </a:lnTo>
                <a:lnTo>
                  <a:pt x="1166" y="2267"/>
                </a:lnTo>
                <a:lnTo>
                  <a:pt x="1246" y="2288"/>
                </a:lnTo>
                <a:lnTo>
                  <a:pt x="1328" y="2307"/>
                </a:lnTo>
                <a:lnTo>
                  <a:pt x="1412" y="2324"/>
                </a:lnTo>
                <a:lnTo>
                  <a:pt x="1498" y="2339"/>
                </a:lnTo>
                <a:lnTo>
                  <a:pt x="1585" y="2352"/>
                </a:lnTo>
                <a:lnTo>
                  <a:pt x="1674" y="2362"/>
                </a:lnTo>
                <a:lnTo>
                  <a:pt x="1764" y="2371"/>
                </a:lnTo>
                <a:lnTo>
                  <a:pt x="1855" y="2377"/>
                </a:lnTo>
                <a:lnTo>
                  <a:pt x="1947" y="2380"/>
                </a:lnTo>
                <a:lnTo>
                  <a:pt x="2041" y="2382"/>
                </a:lnTo>
                <a:lnTo>
                  <a:pt x="2134" y="2380"/>
                </a:lnTo>
                <a:lnTo>
                  <a:pt x="2226" y="2377"/>
                </a:lnTo>
                <a:lnTo>
                  <a:pt x="2318" y="2371"/>
                </a:lnTo>
                <a:lnTo>
                  <a:pt x="2408" y="2362"/>
                </a:lnTo>
                <a:lnTo>
                  <a:pt x="2496" y="2352"/>
                </a:lnTo>
                <a:lnTo>
                  <a:pt x="2583" y="2339"/>
                </a:lnTo>
                <a:lnTo>
                  <a:pt x="2669" y="2324"/>
                </a:lnTo>
                <a:lnTo>
                  <a:pt x="2753" y="2307"/>
                </a:lnTo>
                <a:lnTo>
                  <a:pt x="2835" y="2288"/>
                </a:lnTo>
                <a:lnTo>
                  <a:pt x="2916" y="2267"/>
                </a:lnTo>
                <a:lnTo>
                  <a:pt x="2994" y="2244"/>
                </a:lnTo>
                <a:lnTo>
                  <a:pt x="3071" y="2219"/>
                </a:lnTo>
                <a:lnTo>
                  <a:pt x="3145" y="2192"/>
                </a:lnTo>
                <a:lnTo>
                  <a:pt x="3218" y="2164"/>
                </a:lnTo>
                <a:lnTo>
                  <a:pt x="3288" y="2133"/>
                </a:lnTo>
                <a:lnTo>
                  <a:pt x="3356" y="2101"/>
                </a:lnTo>
                <a:lnTo>
                  <a:pt x="3421" y="2068"/>
                </a:lnTo>
                <a:lnTo>
                  <a:pt x="3484" y="2033"/>
                </a:lnTo>
                <a:lnTo>
                  <a:pt x="3544" y="1996"/>
                </a:lnTo>
                <a:lnTo>
                  <a:pt x="3602" y="1958"/>
                </a:lnTo>
                <a:lnTo>
                  <a:pt x="3657" y="1918"/>
                </a:lnTo>
                <a:lnTo>
                  <a:pt x="3708" y="1878"/>
                </a:lnTo>
                <a:lnTo>
                  <a:pt x="3757" y="1835"/>
                </a:lnTo>
                <a:lnTo>
                  <a:pt x="3803" y="1792"/>
                </a:lnTo>
                <a:lnTo>
                  <a:pt x="3846" y="1747"/>
                </a:lnTo>
                <a:lnTo>
                  <a:pt x="3885" y="1701"/>
                </a:lnTo>
                <a:lnTo>
                  <a:pt x="3954" y="1606"/>
                </a:lnTo>
                <a:lnTo>
                  <a:pt x="4009" y="1507"/>
                </a:lnTo>
                <a:lnTo>
                  <a:pt x="4049" y="1405"/>
                </a:lnTo>
                <a:lnTo>
                  <a:pt x="4073" y="1299"/>
                </a:lnTo>
                <a:lnTo>
                  <a:pt x="4082" y="1191"/>
                </a:lnTo>
                <a:lnTo>
                  <a:pt x="4080" y="1136"/>
                </a:lnTo>
                <a:lnTo>
                  <a:pt x="4063" y="1029"/>
                </a:lnTo>
                <a:lnTo>
                  <a:pt x="4031" y="925"/>
                </a:lnTo>
                <a:lnTo>
                  <a:pt x="3983" y="824"/>
                </a:lnTo>
                <a:lnTo>
                  <a:pt x="3921" y="727"/>
                </a:lnTo>
                <a:lnTo>
                  <a:pt x="3846" y="635"/>
                </a:lnTo>
                <a:lnTo>
                  <a:pt x="3803" y="590"/>
                </a:lnTo>
                <a:lnTo>
                  <a:pt x="3757" y="546"/>
                </a:lnTo>
                <a:lnTo>
                  <a:pt x="3708" y="504"/>
                </a:lnTo>
                <a:lnTo>
                  <a:pt x="3657" y="463"/>
                </a:lnTo>
                <a:lnTo>
                  <a:pt x="3602" y="424"/>
                </a:lnTo>
                <a:lnTo>
                  <a:pt x="3544" y="386"/>
                </a:lnTo>
                <a:lnTo>
                  <a:pt x="3484" y="349"/>
                </a:lnTo>
                <a:lnTo>
                  <a:pt x="3421" y="314"/>
                </a:lnTo>
                <a:lnTo>
                  <a:pt x="3356" y="280"/>
                </a:lnTo>
                <a:lnTo>
                  <a:pt x="3288" y="248"/>
                </a:lnTo>
                <a:lnTo>
                  <a:pt x="3218" y="218"/>
                </a:lnTo>
                <a:lnTo>
                  <a:pt x="3145" y="189"/>
                </a:lnTo>
                <a:lnTo>
                  <a:pt x="3071" y="163"/>
                </a:lnTo>
                <a:lnTo>
                  <a:pt x="2994" y="138"/>
                </a:lnTo>
                <a:lnTo>
                  <a:pt x="2916" y="115"/>
                </a:lnTo>
                <a:lnTo>
                  <a:pt x="2835" y="94"/>
                </a:lnTo>
                <a:lnTo>
                  <a:pt x="2753" y="75"/>
                </a:lnTo>
                <a:lnTo>
                  <a:pt x="2669" y="58"/>
                </a:lnTo>
                <a:lnTo>
                  <a:pt x="2583" y="43"/>
                </a:lnTo>
                <a:lnTo>
                  <a:pt x="2496" y="30"/>
                </a:lnTo>
                <a:lnTo>
                  <a:pt x="2408" y="19"/>
                </a:lnTo>
                <a:lnTo>
                  <a:pt x="2318" y="11"/>
                </a:lnTo>
                <a:lnTo>
                  <a:pt x="2226" y="5"/>
                </a:lnTo>
                <a:lnTo>
                  <a:pt x="2134" y="1"/>
                </a:lnTo>
                <a:lnTo>
                  <a:pt x="2041" y="0"/>
                </a:lnTo>
                <a:close/>
              </a:path>
            </a:pathLst>
          </a:custGeom>
          <a:solidFill>
            <a:srgbClr val="BADFE2"/>
          </a:solidFill>
          <a:ln w="9525">
            <a:solidFill>
              <a:srgbClr val="0070C0"/>
            </a:solidFill>
            <a:round/>
            <a:headEnd/>
            <a:tailEnd/>
          </a:ln>
          <a:effectLst>
            <a:innerShdw blurRad="63500" dist="50800">
              <a:prstClr val="black">
                <a:alpha val="50000"/>
              </a:prstClr>
            </a:innerShdw>
          </a:effectLst>
        </p:spPr>
        <p:txBody>
          <a:bodyPr vert="horz" wrap="square" lIns="91440" tIns="45720" rIns="91440" bIns="45720" numCol="1" anchor="t" anchorCtr="0" compatLnSpc="1">
            <a:prstTxWarp prst="textNoShape">
              <a:avLst/>
            </a:prstTxWarp>
          </a:bodyPr>
          <a:lstStyle/>
          <a:p>
            <a:pPr algn="ctr"/>
            <a:endParaRPr lang="it-IT" b="1" dirty="0">
              <a:ln/>
              <a:solidFill>
                <a:schemeClr val="accent4"/>
              </a:solidFill>
            </a:endParaRPr>
          </a:p>
          <a:p>
            <a:pPr algn="ctr"/>
            <a:endParaRPr lang="it-IT" b="1" dirty="0">
              <a:ln/>
              <a:solidFill>
                <a:schemeClr val="accent4"/>
              </a:solidFill>
            </a:endParaRPr>
          </a:p>
          <a:p>
            <a:pPr algn="ctr"/>
            <a:r>
              <a:rPr lang="it-IT" b="1" dirty="0">
                <a:ln/>
                <a:solidFill>
                  <a:schemeClr val="accent4"/>
                </a:solidFill>
              </a:rPr>
              <a:t>ALUNNI</a:t>
            </a:r>
          </a:p>
        </p:txBody>
      </p:sp>
      <p:sp>
        <p:nvSpPr>
          <p:cNvPr id="12" name="Freeform 8"/>
          <p:cNvSpPr>
            <a:spLocks/>
          </p:cNvSpPr>
          <p:nvPr/>
        </p:nvSpPr>
        <p:spPr bwMode="auto">
          <a:xfrm>
            <a:off x="8827143" y="4660907"/>
            <a:ext cx="2448583" cy="1420301"/>
          </a:xfrm>
          <a:custGeom>
            <a:avLst/>
            <a:gdLst>
              <a:gd name="T0" fmla="+- 0 11799 9851"/>
              <a:gd name="T1" fmla="*/ T0 w 4083"/>
              <a:gd name="T2" fmla="+- 0 6875 6874"/>
              <a:gd name="T3" fmla="*/ 6875 h 2382"/>
              <a:gd name="T4" fmla="+- 0 11615 9851"/>
              <a:gd name="T5" fmla="*/ T4 w 4083"/>
              <a:gd name="T6" fmla="+- 0 6885 6874"/>
              <a:gd name="T7" fmla="*/ 6885 h 2382"/>
              <a:gd name="T8" fmla="+- 0 11437 9851"/>
              <a:gd name="T9" fmla="*/ T8 w 4083"/>
              <a:gd name="T10" fmla="+- 0 6904 6874"/>
              <a:gd name="T11" fmla="*/ 6904 h 2382"/>
              <a:gd name="T12" fmla="+- 0 11264 9851"/>
              <a:gd name="T13" fmla="*/ T12 w 4083"/>
              <a:gd name="T14" fmla="+- 0 6932 6874"/>
              <a:gd name="T15" fmla="*/ 6932 h 2382"/>
              <a:gd name="T16" fmla="+- 0 11098 9851"/>
              <a:gd name="T17" fmla="*/ T16 w 4083"/>
              <a:gd name="T18" fmla="+- 0 6968 6874"/>
              <a:gd name="T19" fmla="*/ 6968 h 2382"/>
              <a:gd name="T20" fmla="+- 0 10939 9851"/>
              <a:gd name="T21" fmla="*/ T20 w 4083"/>
              <a:gd name="T22" fmla="+- 0 7012 6874"/>
              <a:gd name="T23" fmla="*/ 7012 h 2382"/>
              <a:gd name="T24" fmla="+- 0 10788 9851"/>
              <a:gd name="T25" fmla="*/ T24 w 4083"/>
              <a:gd name="T26" fmla="+- 0 7063 6874"/>
              <a:gd name="T27" fmla="*/ 7063 h 2382"/>
              <a:gd name="T28" fmla="+- 0 10645 9851"/>
              <a:gd name="T29" fmla="*/ T28 w 4083"/>
              <a:gd name="T30" fmla="+- 0 7122 6874"/>
              <a:gd name="T31" fmla="*/ 7122 h 2382"/>
              <a:gd name="T32" fmla="+- 0 10512 9851"/>
              <a:gd name="T33" fmla="*/ T32 w 4083"/>
              <a:gd name="T34" fmla="+- 0 7188 6874"/>
              <a:gd name="T35" fmla="*/ 7188 h 2382"/>
              <a:gd name="T36" fmla="+- 0 10389 9851"/>
              <a:gd name="T37" fmla="*/ T36 w 4083"/>
              <a:gd name="T38" fmla="+- 0 7260 6874"/>
              <a:gd name="T39" fmla="*/ 7260 h 2382"/>
              <a:gd name="T40" fmla="+- 0 10276 9851"/>
              <a:gd name="T41" fmla="*/ T40 w 4083"/>
              <a:gd name="T42" fmla="+- 0 7337 6874"/>
              <a:gd name="T43" fmla="*/ 7337 h 2382"/>
              <a:gd name="T44" fmla="+- 0 10176 9851"/>
              <a:gd name="T45" fmla="*/ T44 w 4083"/>
              <a:gd name="T46" fmla="+- 0 7420 6874"/>
              <a:gd name="T47" fmla="*/ 7420 h 2382"/>
              <a:gd name="T48" fmla="+- 0 10087 9851"/>
              <a:gd name="T49" fmla="*/ T48 w 4083"/>
              <a:gd name="T50" fmla="+- 0 7509 6874"/>
              <a:gd name="T51" fmla="*/ 7509 h 2382"/>
              <a:gd name="T52" fmla="+- 0 9979 9851"/>
              <a:gd name="T53" fmla="*/ T52 w 4083"/>
              <a:gd name="T54" fmla="+- 0 7649 6874"/>
              <a:gd name="T55" fmla="*/ 7649 h 2382"/>
              <a:gd name="T56" fmla="+- 0 9884 9851"/>
              <a:gd name="T57" fmla="*/ T56 w 4083"/>
              <a:gd name="T58" fmla="+- 0 7851 6874"/>
              <a:gd name="T59" fmla="*/ 7851 h 2382"/>
              <a:gd name="T60" fmla="+- 0 9851 9851"/>
              <a:gd name="T61" fmla="*/ T60 w 4083"/>
              <a:gd name="T62" fmla="+- 0 8065 6874"/>
              <a:gd name="T63" fmla="*/ 8065 h 2382"/>
              <a:gd name="T64" fmla="+- 0 9870 9851"/>
              <a:gd name="T65" fmla="*/ T64 w 4083"/>
              <a:gd name="T66" fmla="+- 0 8226 6874"/>
              <a:gd name="T67" fmla="*/ 8226 h 2382"/>
              <a:gd name="T68" fmla="+- 0 9950 9851"/>
              <a:gd name="T69" fmla="*/ T68 w 4083"/>
              <a:gd name="T70" fmla="+- 0 8431 6874"/>
              <a:gd name="T71" fmla="*/ 8431 h 2382"/>
              <a:gd name="T72" fmla="+- 0 10087 9851"/>
              <a:gd name="T73" fmla="*/ T72 w 4083"/>
              <a:gd name="T74" fmla="+- 0 8621 6874"/>
              <a:gd name="T75" fmla="*/ 8621 h 2382"/>
              <a:gd name="T76" fmla="+- 0 10176 9851"/>
              <a:gd name="T77" fmla="*/ T76 w 4083"/>
              <a:gd name="T78" fmla="+- 0 8709 6874"/>
              <a:gd name="T79" fmla="*/ 8709 h 2382"/>
              <a:gd name="T80" fmla="+- 0 10276 9851"/>
              <a:gd name="T81" fmla="*/ T80 w 4083"/>
              <a:gd name="T82" fmla="+- 0 8792 6874"/>
              <a:gd name="T83" fmla="*/ 8792 h 2382"/>
              <a:gd name="T84" fmla="+- 0 10389 9851"/>
              <a:gd name="T85" fmla="*/ T84 w 4083"/>
              <a:gd name="T86" fmla="+- 0 8870 6874"/>
              <a:gd name="T87" fmla="*/ 8870 h 2382"/>
              <a:gd name="T88" fmla="+- 0 10512 9851"/>
              <a:gd name="T89" fmla="*/ T88 w 4083"/>
              <a:gd name="T90" fmla="+- 0 8942 6874"/>
              <a:gd name="T91" fmla="*/ 8942 h 2382"/>
              <a:gd name="T92" fmla="+- 0 10645 9851"/>
              <a:gd name="T93" fmla="*/ T92 w 4083"/>
              <a:gd name="T94" fmla="+- 0 9007 6874"/>
              <a:gd name="T95" fmla="*/ 9007 h 2382"/>
              <a:gd name="T96" fmla="+- 0 10788 9851"/>
              <a:gd name="T97" fmla="*/ T96 w 4083"/>
              <a:gd name="T98" fmla="+- 0 9066 6874"/>
              <a:gd name="T99" fmla="*/ 9066 h 2382"/>
              <a:gd name="T100" fmla="+- 0 10939 9851"/>
              <a:gd name="T101" fmla="*/ T100 w 4083"/>
              <a:gd name="T102" fmla="+- 0 9118 6874"/>
              <a:gd name="T103" fmla="*/ 9118 h 2382"/>
              <a:gd name="T104" fmla="+- 0 11098 9851"/>
              <a:gd name="T105" fmla="*/ T104 w 4083"/>
              <a:gd name="T106" fmla="+- 0 9162 6874"/>
              <a:gd name="T107" fmla="*/ 9162 h 2382"/>
              <a:gd name="T108" fmla="+- 0 11264 9851"/>
              <a:gd name="T109" fmla="*/ T108 w 4083"/>
              <a:gd name="T110" fmla="+- 0 9198 6874"/>
              <a:gd name="T111" fmla="*/ 9198 h 2382"/>
              <a:gd name="T112" fmla="+- 0 11437 9851"/>
              <a:gd name="T113" fmla="*/ T112 w 4083"/>
              <a:gd name="T114" fmla="+- 0 9226 6874"/>
              <a:gd name="T115" fmla="*/ 9226 h 2382"/>
              <a:gd name="T116" fmla="+- 0 11615 9851"/>
              <a:gd name="T117" fmla="*/ T116 w 4083"/>
              <a:gd name="T118" fmla="+- 0 9245 6874"/>
              <a:gd name="T119" fmla="*/ 9245 h 2382"/>
              <a:gd name="T120" fmla="+- 0 11799 9851"/>
              <a:gd name="T121" fmla="*/ T120 w 4083"/>
              <a:gd name="T122" fmla="+- 0 9254 6874"/>
              <a:gd name="T123" fmla="*/ 9254 h 2382"/>
              <a:gd name="T124" fmla="+- 0 11986 9851"/>
              <a:gd name="T125" fmla="*/ T124 w 4083"/>
              <a:gd name="T126" fmla="+- 0 9254 6874"/>
              <a:gd name="T127" fmla="*/ 9254 h 2382"/>
              <a:gd name="T128" fmla="+- 0 12169 9851"/>
              <a:gd name="T129" fmla="*/ T128 w 4083"/>
              <a:gd name="T130" fmla="+- 0 9245 6874"/>
              <a:gd name="T131" fmla="*/ 9245 h 2382"/>
              <a:gd name="T132" fmla="+- 0 12348 9851"/>
              <a:gd name="T133" fmla="*/ T132 w 4083"/>
              <a:gd name="T134" fmla="+- 0 9226 6874"/>
              <a:gd name="T135" fmla="*/ 9226 h 2382"/>
              <a:gd name="T136" fmla="+- 0 12521 9851"/>
              <a:gd name="T137" fmla="*/ T136 w 4083"/>
              <a:gd name="T138" fmla="+- 0 9198 6874"/>
              <a:gd name="T139" fmla="*/ 9198 h 2382"/>
              <a:gd name="T140" fmla="+- 0 12687 9851"/>
              <a:gd name="T141" fmla="*/ T140 w 4083"/>
              <a:gd name="T142" fmla="+- 0 9162 6874"/>
              <a:gd name="T143" fmla="*/ 9162 h 2382"/>
              <a:gd name="T144" fmla="+- 0 12846 9851"/>
              <a:gd name="T145" fmla="*/ T144 w 4083"/>
              <a:gd name="T146" fmla="+- 0 9118 6874"/>
              <a:gd name="T147" fmla="*/ 9118 h 2382"/>
              <a:gd name="T148" fmla="+- 0 12997 9851"/>
              <a:gd name="T149" fmla="*/ T148 w 4083"/>
              <a:gd name="T150" fmla="+- 0 9066 6874"/>
              <a:gd name="T151" fmla="*/ 9066 h 2382"/>
              <a:gd name="T152" fmla="+- 0 13140 9851"/>
              <a:gd name="T153" fmla="*/ T152 w 4083"/>
              <a:gd name="T154" fmla="+- 0 9007 6874"/>
              <a:gd name="T155" fmla="*/ 9007 h 2382"/>
              <a:gd name="T156" fmla="+- 0 13273 9851"/>
              <a:gd name="T157" fmla="*/ T156 w 4083"/>
              <a:gd name="T158" fmla="+- 0 8942 6874"/>
              <a:gd name="T159" fmla="*/ 8942 h 2382"/>
              <a:gd name="T160" fmla="+- 0 13396 9851"/>
              <a:gd name="T161" fmla="*/ T160 w 4083"/>
              <a:gd name="T162" fmla="+- 0 8870 6874"/>
              <a:gd name="T163" fmla="*/ 8870 h 2382"/>
              <a:gd name="T164" fmla="+- 0 13508 9851"/>
              <a:gd name="T165" fmla="*/ T164 w 4083"/>
              <a:gd name="T166" fmla="+- 0 8792 6874"/>
              <a:gd name="T167" fmla="*/ 8792 h 2382"/>
              <a:gd name="T168" fmla="+- 0 13609 9851"/>
              <a:gd name="T169" fmla="*/ T168 w 4083"/>
              <a:gd name="T170" fmla="+- 0 8709 6874"/>
              <a:gd name="T171" fmla="*/ 8709 h 2382"/>
              <a:gd name="T172" fmla="+- 0 13697 9851"/>
              <a:gd name="T173" fmla="*/ T172 w 4083"/>
              <a:gd name="T174" fmla="+- 0 8621 6874"/>
              <a:gd name="T175" fmla="*/ 8621 h 2382"/>
              <a:gd name="T176" fmla="+- 0 13806 9851"/>
              <a:gd name="T177" fmla="*/ T176 w 4083"/>
              <a:gd name="T178" fmla="+- 0 8480 6874"/>
              <a:gd name="T179" fmla="*/ 8480 h 2382"/>
              <a:gd name="T180" fmla="+- 0 13901 9851"/>
              <a:gd name="T181" fmla="*/ T180 w 4083"/>
              <a:gd name="T182" fmla="+- 0 8279 6874"/>
              <a:gd name="T183" fmla="*/ 8279 h 2382"/>
              <a:gd name="T184" fmla="+- 0 13933 9851"/>
              <a:gd name="T185" fmla="*/ T184 w 4083"/>
              <a:gd name="T186" fmla="+- 0 8065 6874"/>
              <a:gd name="T187" fmla="*/ 8065 h 2382"/>
              <a:gd name="T188" fmla="+- 0 13915 9851"/>
              <a:gd name="T189" fmla="*/ T188 w 4083"/>
              <a:gd name="T190" fmla="+- 0 7903 6874"/>
              <a:gd name="T191" fmla="*/ 7903 h 2382"/>
              <a:gd name="T192" fmla="+- 0 13835 9851"/>
              <a:gd name="T193" fmla="*/ T192 w 4083"/>
              <a:gd name="T194" fmla="+- 0 7698 6874"/>
              <a:gd name="T195" fmla="*/ 7698 h 2382"/>
              <a:gd name="T196" fmla="+- 0 13697 9851"/>
              <a:gd name="T197" fmla="*/ T196 w 4083"/>
              <a:gd name="T198" fmla="+- 0 7509 6874"/>
              <a:gd name="T199" fmla="*/ 7509 h 2382"/>
              <a:gd name="T200" fmla="+- 0 13609 9851"/>
              <a:gd name="T201" fmla="*/ T200 w 4083"/>
              <a:gd name="T202" fmla="+- 0 7420 6874"/>
              <a:gd name="T203" fmla="*/ 7420 h 2382"/>
              <a:gd name="T204" fmla="+- 0 13508 9851"/>
              <a:gd name="T205" fmla="*/ T204 w 4083"/>
              <a:gd name="T206" fmla="+- 0 7337 6874"/>
              <a:gd name="T207" fmla="*/ 7337 h 2382"/>
              <a:gd name="T208" fmla="+- 0 13396 9851"/>
              <a:gd name="T209" fmla="*/ T208 w 4083"/>
              <a:gd name="T210" fmla="+- 0 7260 6874"/>
              <a:gd name="T211" fmla="*/ 7260 h 2382"/>
              <a:gd name="T212" fmla="+- 0 13273 9851"/>
              <a:gd name="T213" fmla="*/ T212 w 4083"/>
              <a:gd name="T214" fmla="+- 0 7188 6874"/>
              <a:gd name="T215" fmla="*/ 7188 h 2382"/>
              <a:gd name="T216" fmla="+- 0 13140 9851"/>
              <a:gd name="T217" fmla="*/ T216 w 4083"/>
              <a:gd name="T218" fmla="+- 0 7122 6874"/>
              <a:gd name="T219" fmla="*/ 7122 h 2382"/>
              <a:gd name="T220" fmla="+- 0 12997 9851"/>
              <a:gd name="T221" fmla="*/ T220 w 4083"/>
              <a:gd name="T222" fmla="+- 0 7063 6874"/>
              <a:gd name="T223" fmla="*/ 7063 h 2382"/>
              <a:gd name="T224" fmla="+- 0 12846 9851"/>
              <a:gd name="T225" fmla="*/ T224 w 4083"/>
              <a:gd name="T226" fmla="+- 0 7012 6874"/>
              <a:gd name="T227" fmla="*/ 7012 h 2382"/>
              <a:gd name="T228" fmla="+- 0 12687 9851"/>
              <a:gd name="T229" fmla="*/ T228 w 4083"/>
              <a:gd name="T230" fmla="+- 0 6968 6874"/>
              <a:gd name="T231" fmla="*/ 6968 h 2382"/>
              <a:gd name="T232" fmla="+- 0 12521 9851"/>
              <a:gd name="T233" fmla="*/ T232 w 4083"/>
              <a:gd name="T234" fmla="+- 0 6932 6874"/>
              <a:gd name="T235" fmla="*/ 6932 h 2382"/>
              <a:gd name="T236" fmla="+- 0 12348 9851"/>
              <a:gd name="T237" fmla="*/ T236 w 4083"/>
              <a:gd name="T238" fmla="+- 0 6904 6874"/>
              <a:gd name="T239" fmla="*/ 6904 h 2382"/>
              <a:gd name="T240" fmla="+- 0 12169 9851"/>
              <a:gd name="T241" fmla="*/ T240 w 4083"/>
              <a:gd name="T242" fmla="+- 0 6885 6874"/>
              <a:gd name="T243" fmla="*/ 6885 h 2382"/>
              <a:gd name="T244" fmla="+- 0 11986 9851"/>
              <a:gd name="T245" fmla="*/ T244 w 4083"/>
              <a:gd name="T246" fmla="+- 0 6875 6874"/>
              <a:gd name="T247" fmla="*/ 6875 h 2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083" h="2382">
                <a:moveTo>
                  <a:pt x="2041" y="0"/>
                </a:moveTo>
                <a:lnTo>
                  <a:pt x="1948" y="1"/>
                </a:lnTo>
                <a:lnTo>
                  <a:pt x="1856" y="5"/>
                </a:lnTo>
                <a:lnTo>
                  <a:pt x="1764" y="11"/>
                </a:lnTo>
                <a:lnTo>
                  <a:pt x="1674" y="19"/>
                </a:lnTo>
                <a:lnTo>
                  <a:pt x="1586" y="30"/>
                </a:lnTo>
                <a:lnTo>
                  <a:pt x="1499" y="43"/>
                </a:lnTo>
                <a:lnTo>
                  <a:pt x="1413" y="58"/>
                </a:lnTo>
                <a:lnTo>
                  <a:pt x="1329" y="75"/>
                </a:lnTo>
                <a:lnTo>
                  <a:pt x="1247" y="94"/>
                </a:lnTo>
                <a:lnTo>
                  <a:pt x="1166" y="115"/>
                </a:lnTo>
                <a:lnTo>
                  <a:pt x="1088" y="138"/>
                </a:lnTo>
                <a:lnTo>
                  <a:pt x="1011" y="163"/>
                </a:lnTo>
                <a:lnTo>
                  <a:pt x="937" y="189"/>
                </a:lnTo>
                <a:lnTo>
                  <a:pt x="864" y="218"/>
                </a:lnTo>
                <a:lnTo>
                  <a:pt x="794" y="248"/>
                </a:lnTo>
                <a:lnTo>
                  <a:pt x="726" y="280"/>
                </a:lnTo>
                <a:lnTo>
                  <a:pt x="661" y="314"/>
                </a:lnTo>
                <a:lnTo>
                  <a:pt x="598" y="349"/>
                </a:lnTo>
                <a:lnTo>
                  <a:pt x="538" y="386"/>
                </a:lnTo>
                <a:lnTo>
                  <a:pt x="480" y="424"/>
                </a:lnTo>
                <a:lnTo>
                  <a:pt x="425" y="463"/>
                </a:lnTo>
                <a:lnTo>
                  <a:pt x="374" y="504"/>
                </a:lnTo>
                <a:lnTo>
                  <a:pt x="325" y="546"/>
                </a:lnTo>
                <a:lnTo>
                  <a:pt x="279" y="590"/>
                </a:lnTo>
                <a:lnTo>
                  <a:pt x="236" y="635"/>
                </a:lnTo>
                <a:lnTo>
                  <a:pt x="197" y="680"/>
                </a:lnTo>
                <a:lnTo>
                  <a:pt x="128" y="775"/>
                </a:lnTo>
                <a:lnTo>
                  <a:pt x="73" y="874"/>
                </a:lnTo>
                <a:lnTo>
                  <a:pt x="33" y="977"/>
                </a:lnTo>
                <a:lnTo>
                  <a:pt x="9" y="1082"/>
                </a:lnTo>
                <a:lnTo>
                  <a:pt x="0" y="1191"/>
                </a:lnTo>
                <a:lnTo>
                  <a:pt x="2" y="1245"/>
                </a:lnTo>
                <a:lnTo>
                  <a:pt x="19" y="1352"/>
                </a:lnTo>
                <a:lnTo>
                  <a:pt x="51" y="1457"/>
                </a:lnTo>
                <a:lnTo>
                  <a:pt x="99" y="1557"/>
                </a:lnTo>
                <a:lnTo>
                  <a:pt x="161" y="1654"/>
                </a:lnTo>
                <a:lnTo>
                  <a:pt x="236" y="1747"/>
                </a:lnTo>
                <a:lnTo>
                  <a:pt x="279" y="1792"/>
                </a:lnTo>
                <a:lnTo>
                  <a:pt x="325" y="1835"/>
                </a:lnTo>
                <a:lnTo>
                  <a:pt x="374" y="1878"/>
                </a:lnTo>
                <a:lnTo>
                  <a:pt x="425" y="1918"/>
                </a:lnTo>
                <a:lnTo>
                  <a:pt x="480" y="1958"/>
                </a:lnTo>
                <a:lnTo>
                  <a:pt x="538" y="1996"/>
                </a:lnTo>
                <a:lnTo>
                  <a:pt x="598" y="2033"/>
                </a:lnTo>
                <a:lnTo>
                  <a:pt x="661" y="2068"/>
                </a:lnTo>
                <a:lnTo>
                  <a:pt x="726" y="2101"/>
                </a:lnTo>
                <a:lnTo>
                  <a:pt x="794" y="2133"/>
                </a:lnTo>
                <a:lnTo>
                  <a:pt x="864" y="2164"/>
                </a:lnTo>
                <a:lnTo>
                  <a:pt x="937" y="2192"/>
                </a:lnTo>
                <a:lnTo>
                  <a:pt x="1011" y="2219"/>
                </a:lnTo>
                <a:lnTo>
                  <a:pt x="1088" y="2244"/>
                </a:lnTo>
                <a:lnTo>
                  <a:pt x="1166" y="2267"/>
                </a:lnTo>
                <a:lnTo>
                  <a:pt x="1247" y="2288"/>
                </a:lnTo>
                <a:lnTo>
                  <a:pt x="1329" y="2307"/>
                </a:lnTo>
                <a:lnTo>
                  <a:pt x="1413" y="2324"/>
                </a:lnTo>
                <a:lnTo>
                  <a:pt x="1499" y="2339"/>
                </a:lnTo>
                <a:lnTo>
                  <a:pt x="1586" y="2352"/>
                </a:lnTo>
                <a:lnTo>
                  <a:pt x="1674" y="2362"/>
                </a:lnTo>
                <a:lnTo>
                  <a:pt x="1764" y="2371"/>
                </a:lnTo>
                <a:lnTo>
                  <a:pt x="1856" y="2377"/>
                </a:lnTo>
                <a:lnTo>
                  <a:pt x="1948" y="2380"/>
                </a:lnTo>
                <a:lnTo>
                  <a:pt x="2041" y="2382"/>
                </a:lnTo>
                <a:lnTo>
                  <a:pt x="2135" y="2380"/>
                </a:lnTo>
                <a:lnTo>
                  <a:pt x="2227" y="2377"/>
                </a:lnTo>
                <a:lnTo>
                  <a:pt x="2318" y="2371"/>
                </a:lnTo>
                <a:lnTo>
                  <a:pt x="2408" y="2362"/>
                </a:lnTo>
                <a:lnTo>
                  <a:pt x="2497" y="2352"/>
                </a:lnTo>
                <a:lnTo>
                  <a:pt x="2584" y="2339"/>
                </a:lnTo>
                <a:lnTo>
                  <a:pt x="2670" y="2324"/>
                </a:lnTo>
                <a:lnTo>
                  <a:pt x="2754" y="2307"/>
                </a:lnTo>
                <a:lnTo>
                  <a:pt x="2836" y="2288"/>
                </a:lnTo>
                <a:lnTo>
                  <a:pt x="2916" y="2267"/>
                </a:lnTo>
                <a:lnTo>
                  <a:pt x="2995" y="2244"/>
                </a:lnTo>
                <a:lnTo>
                  <a:pt x="3072" y="2219"/>
                </a:lnTo>
                <a:lnTo>
                  <a:pt x="3146" y="2192"/>
                </a:lnTo>
                <a:lnTo>
                  <a:pt x="3218" y="2164"/>
                </a:lnTo>
                <a:lnTo>
                  <a:pt x="3289" y="2133"/>
                </a:lnTo>
                <a:lnTo>
                  <a:pt x="3356" y="2101"/>
                </a:lnTo>
                <a:lnTo>
                  <a:pt x="3422" y="2068"/>
                </a:lnTo>
                <a:lnTo>
                  <a:pt x="3485" y="2033"/>
                </a:lnTo>
                <a:lnTo>
                  <a:pt x="3545" y="1996"/>
                </a:lnTo>
                <a:lnTo>
                  <a:pt x="3602" y="1958"/>
                </a:lnTo>
                <a:lnTo>
                  <a:pt x="3657" y="1918"/>
                </a:lnTo>
                <a:lnTo>
                  <a:pt x="3709" y="1878"/>
                </a:lnTo>
                <a:lnTo>
                  <a:pt x="3758" y="1835"/>
                </a:lnTo>
                <a:lnTo>
                  <a:pt x="3804" y="1792"/>
                </a:lnTo>
                <a:lnTo>
                  <a:pt x="3846" y="1747"/>
                </a:lnTo>
                <a:lnTo>
                  <a:pt x="3886" y="1701"/>
                </a:lnTo>
                <a:lnTo>
                  <a:pt x="3955" y="1606"/>
                </a:lnTo>
                <a:lnTo>
                  <a:pt x="4009" y="1507"/>
                </a:lnTo>
                <a:lnTo>
                  <a:pt x="4050" y="1405"/>
                </a:lnTo>
                <a:lnTo>
                  <a:pt x="4074" y="1299"/>
                </a:lnTo>
                <a:lnTo>
                  <a:pt x="4082" y="1191"/>
                </a:lnTo>
                <a:lnTo>
                  <a:pt x="4080" y="1136"/>
                </a:lnTo>
                <a:lnTo>
                  <a:pt x="4064" y="1029"/>
                </a:lnTo>
                <a:lnTo>
                  <a:pt x="4031" y="925"/>
                </a:lnTo>
                <a:lnTo>
                  <a:pt x="3984" y="824"/>
                </a:lnTo>
                <a:lnTo>
                  <a:pt x="3922" y="727"/>
                </a:lnTo>
                <a:lnTo>
                  <a:pt x="3846" y="635"/>
                </a:lnTo>
                <a:lnTo>
                  <a:pt x="3804" y="590"/>
                </a:lnTo>
                <a:lnTo>
                  <a:pt x="3758" y="546"/>
                </a:lnTo>
                <a:lnTo>
                  <a:pt x="3709" y="504"/>
                </a:lnTo>
                <a:lnTo>
                  <a:pt x="3657" y="463"/>
                </a:lnTo>
                <a:lnTo>
                  <a:pt x="3602" y="424"/>
                </a:lnTo>
                <a:lnTo>
                  <a:pt x="3545" y="386"/>
                </a:lnTo>
                <a:lnTo>
                  <a:pt x="3485" y="349"/>
                </a:lnTo>
                <a:lnTo>
                  <a:pt x="3422" y="314"/>
                </a:lnTo>
                <a:lnTo>
                  <a:pt x="3356" y="280"/>
                </a:lnTo>
                <a:lnTo>
                  <a:pt x="3289" y="248"/>
                </a:lnTo>
                <a:lnTo>
                  <a:pt x="3218" y="218"/>
                </a:lnTo>
                <a:lnTo>
                  <a:pt x="3146" y="189"/>
                </a:lnTo>
                <a:lnTo>
                  <a:pt x="3072" y="163"/>
                </a:lnTo>
                <a:lnTo>
                  <a:pt x="2995" y="138"/>
                </a:lnTo>
                <a:lnTo>
                  <a:pt x="2916" y="115"/>
                </a:lnTo>
                <a:lnTo>
                  <a:pt x="2836" y="94"/>
                </a:lnTo>
                <a:lnTo>
                  <a:pt x="2754" y="75"/>
                </a:lnTo>
                <a:lnTo>
                  <a:pt x="2670" y="58"/>
                </a:lnTo>
                <a:lnTo>
                  <a:pt x="2584" y="43"/>
                </a:lnTo>
                <a:lnTo>
                  <a:pt x="2497" y="30"/>
                </a:lnTo>
                <a:lnTo>
                  <a:pt x="2408" y="19"/>
                </a:lnTo>
                <a:lnTo>
                  <a:pt x="2318" y="11"/>
                </a:lnTo>
                <a:lnTo>
                  <a:pt x="2227" y="5"/>
                </a:lnTo>
                <a:lnTo>
                  <a:pt x="2135" y="1"/>
                </a:lnTo>
                <a:lnTo>
                  <a:pt x="2041" y="0"/>
                </a:lnTo>
                <a:close/>
              </a:path>
            </a:pathLst>
          </a:custGeom>
          <a:solidFill>
            <a:srgbClr val="BADFE2"/>
          </a:solidFill>
          <a:ln w="9525">
            <a:solidFill>
              <a:srgbClr val="0070C0"/>
            </a:solidFill>
            <a:round/>
            <a:headEnd/>
            <a:tailEnd/>
          </a:ln>
          <a:effectLst>
            <a:glow rad="139700">
              <a:schemeClr val="accent6">
                <a:satMod val="175000"/>
                <a:alpha val="40000"/>
              </a:schemeClr>
            </a:glow>
            <a:innerShdw blurRad="63500" dist="50800">
              <a:prstClr val="black">
                <a:alpha val="50000"/>
              </a:prstClr>
            </a:innerShdw>
          </a:effectLst>
        </p:spPr>
        <p:txBody>
          <a:bodyPr vert="horz" wrap="square" lIns="91440" tIns="45720" rIns="91440" bIns="45720" numCol="1" anchor="t" anchorCtr="0" compatLnSpc="1">
            <a:prstTxWarp prst="textNoShape">
              <a:avLst/>
            </a:prstTxWarp>
          </a:bodyPr>
          <a:lstStyle/>
          <a:p>
            <a:endParaRPr lang="it-IT" b="1" dirty="0">
              <a:ln/>
              <a:solidFill>
                <a:schemeClr val="accent4"/>
              </a:solidFill>
            </a:endParaRPr>
          </a:p>
          <a:p>
            <a:endParaRPr lang="it-IT" b="1" dirty="0">
              <a:ln/>
              <a:solidFill>
                <a:schemeClr val="accent4"/>
              </a:solidFill>
            </a:endParaRPr>
          </a:p>
          <a:p>
            <a:r>
              <a:rPr lang="it-IT" b="1" dirty="0">
                <a:ln/>
                <a:solidFill>
                  <a:schemeClr val="accent4"/>
                </a:solidFill>
              </a:rPr>
              <a:t>          DOCENTI</a:t>
            </a:r>
            <a:endParaRPr lang="it-IT" dirty="0"/>
          </a:p>
        </p:txBody>
      </p:sp>
    </p:spTree>
    <p:extLst>
      <p:ext uri="{BB962C8B-B14F-4D97-AF65-F5344CB8AC3E}">
        <p14:creationId xmlns:p14="http://schemas.microsoft.com/office/powerpoint/2010/main" val="3133799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p:nvPr>
            <p:extLst>
              <p:ext uri="{D42A27DB-BD31-4B8C-83A1-F6EECF244321}">
                <p14:modId xmlns:p14="http://schemas.microsoft.com/office/powerpoint/2010/main" val="2241782123"/>
              </p:ext>
            </p:extLst>
          </p:nvPr>
        </p:nvGraphicFramePr>
        <p:xfrm>
          <a:off x="2285999" y="206098"/>
          <a:ext cx="8911687" cy="1280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Segnaposto contenuto 4"/>
          <p:cNvGraphicFramePr>
            <a:graphicFrameLocks noGrp="1"/>
          </p:cNvGraphicFramePr>
          <p:nvPr>
            <p:ph idx="1"/>
            <p:extLst>
              <p:ext uri="{D42A27DB-BD31-4B8C-83A1-F6EECF244321}">
                <p14:modId xmlns:p14="http://schemas.microsoft.com/office/powerpoint/2010/main" val="1895312486"/>
              </p:ext>
            </p:extLst>
          </p:nvPr>
        </p:nvGraphicFramePr>
        <p:xfrm>
          <a:off x="2603800" y="2501264"/>
          <a:ext cx="7221288" cy="3078480"/>
        </p:xfrm>
        <a:graphic>
          <a:graphicData uri="http://schemas.openxmlformats.org/drawingml/2006/table">
            <a:tbl>
              <a:tblPr firstRow="1" firstCol="1" bandRow="1"/>
              <a:tblGrid>
                <a:gridCol w="2098048">
                  <a:extLst>
                    <a:ext uri="{9D8B030D-6E8A-4147-A177-3AD203B41FA5}">
                      <a16:colId xmlns:a16="http://schemas.microsoft.com/office/drawing/2014/main" xmlns="" val="2764548591"/>
                    </a:ext>
                  </a:extLst>
                </a:gridCol>
                <a:gridCol w="931221">
                  <a:extLst>
                    <a:ext uri="{9D8B030D-6E8A-4147-A177-3AD203B41FA5}">
                      <a16:colId xmlns:a16="http://schemas.microsoft.com/office/drawing/2014/main" xmlns="" val="2559495970"/>
                    </a:ext>
                  </a:extLst>
                </a:gridCol>
                <a:gridCol w="4192019">
                  <a:extLst>
                    <a:ext uri="{9D8B030D-6E8A-4147-A177-3AD203B41FA5}">
                      <a16:colId xmlns:a16="http://schemas.microsoft.com/office/drawing/2014/main" xmlns="" val="3636416547"/>
                    </a:ext>
                  </a:extLst>
                </a:gridCol>
              </a:tblGrid>
              <a:tr h="509276">
                <a:tc>
                  <a:txBody>
                    <a:bodyPr/>
                    <a:lstStyle/>
                    <a:p>
                      <a:pPr algn="ctr">
                        <a:spcAft>
                          <a:spcPts val="0"/>
                        </a:spcAft>
                        <a:tabLst>
                          <a:tab pos="657225" algn="l"/>
                        </a:tabLst>
                      </a:pPr>
                      <a:r>
                        <a:rPr lang="en-US" sz="1800" b="1" dirty="0" err="1">
                          <a:effectLst/>
                          <a:latin typeface="Bookman Old Style" panose="02050604050505020204" pitchFamily="18" charset="0"/>
                          <a:ea typeface="Arial" panose="020B0604020202020204" pitchFamily="34" charset="0"/>
                          <a:cs typeface="Times New Roman" panose="02020603050405020304" pitchFamily="18" charset="0"/>
                        </a:rPr>
                        <a:t>Sezioni</a:t>
                      </a:r>
                      <a:r>
                        <a:rPr lang="en-US" sz="1800" b="1" dirty="0">
                          <a:effectLst/>
                          <a:latin typeface="Bookman Old Style" panose="02050604050505020204" pitchFamily="18" charset="0"/>
                          <a:ea typeface="Arial" panose="020B0604020202020204" pitchFamily="34" charset="0"/>
                          <a:cs typeface="Times New Roman" panose="02020603050405020304" pitchFamily="18" charset="0"/>
                        </a:rPr>
                        <a:t>:</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p>
                      <a:pPr algn="ctr">
                        <a:spcAft>
                          <a:spcPts val="0"/>
                        </a:spcAft>
                        <a:tabLst>
                          <a:tab pos="657225" algn="l"/>
                        </a:tabLst>
                      </a:pPr>
                      <a:r>
                        <a:rPr lang="en-US" sz="1800" b="1" dirty="0">
                          <a:effectLst/>
                          <a:latin typeface="Bookman Old Style" panose="02050604050505020204" pitchFamily="18" charset="0"/>
                          <a:ea typeface="Arial" panose="020B0604020202020204" pitchFamily="34" charset="0"/>
                          <a:cs typeface="Times New Roman" panose="02020603050405020304" pitchFamily="18" charset="0"/>
                        </a:rPr>
                        <a:t> </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66937" marR="669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657225" algn="l"/>
                        </a:tabLst>
                      </a:pPr>
                      <a:r>
                        <a:rPr lang="en-US" sz="1800" b="1">
                          <a:effectLst/>
                          <a:latin typeface="Bookman Old Style" panose="02050604050505020204" pitchFamily="18" charset="0"/>
                          <a:ea typeface="Arial" panose="020B0604020202020204" pitchFamily="34" charset="0"/>
                          <a:cs typeface="Times New Roman" panose="02020603050405020304" pitchFamily="18" charset="0"/>
                        </a:rPr>
                        <a:t>Piano</a:t>
                      </a:r>
                      <a:endParaRPr lang="it-IT" sz="1800">
                        <a:effectLst/>
                        <a:latin typeface="Arial" panose="020B0604020202020204" pitchFamily="34" charset="0"/>
                        <a:ea typeface="Arial" panose="020B0604020202020204" pitchFamily="34" charset="0"/>
                        <a:cs typeface="Times New Roman" panose="02020603050405020304" pitchFamily="18" charset="0"/>
                      </a:endParaRPr>
                    </a:p>
                  </a:txBody>
                  <a:tcPr marL="66937" marR="669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657225" algn="l"/>
                        </a:tabLst>
                      </a:pPr>
                      <a:r>
                        <a:rPr lang="en-US" sz="1800" b="1" dirty="0" err="1">
                          <a:effectLst/>
                          <a:latin typeface="Bookman Old Style" panose="02050604050505020204" pitchFamily="18" charset="0"/>
                          <a:ea typeface="Arial" panose="020B0604020202020204" pitchFamily="34" charset="0"/>
                          <a:cs typeface="Times New Roman" panose="02020603050405020304" pitchFamily="18" charset="0"/>
                        </a:rPr>
                        <a:t>Orario</a:t>
                      </a:r>
                      <a:r>
                        <a:rPr lang="en-US" sz="1800" b="1" dirty="0">
                          <a:effectLst/>
                          <a:latin typeface="Bookman Old Style" panose="02050604050505020204" pitchFamily="18" charset="0"/>
                          <a:ea typeface="Arial" panose="020B0604020202020204" pitchFamily="34" charset="0"/>
                          <a:cs typeface="Times New Roman" panose="02020603050405020304" pitchFamily="18" charset="0"/>
                        </a:rPr>
                        <a:t> </a:t>
                      </a:r>
                      <a:r>
                        <a:rPr lang="en-US" sz="1800" b="1" dirty="0" err="1">
                          <a:effectLst/>
                          <a:latin typeface="Bookman Old Style" panose="02050604050505020204" pitchFamily="18" charset="0"/>
                          <a:ea typeface="Arial" panose="020B0604020202020204" pitchFamily="34" charset="0"/>
                          <a:cs typeface="Times New Roman" panose="02020603050405020304" pitchFamily="18" charset="0"/>
                        </a:rPr>
                        <a:t>settimanale</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66937" marR="669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51712446"/>
                  </a:ext>
                </a:extLst>
              </a:tr>
              <a:tr h="1980517">
                <a:tc>
                  <a:txBody>
                    <a:bodyPr/>
                    <a:lstStyle/>
                    <a:p>
                      <a:pPr marL="0" lvl="0" indent="0" algn="l">
                        <a:spcAft>
                          <a:spcPts val="0"/>
                        </a:spcAft>
                        <a:buFont typeface="Symbol" panose="05050102010706020507" pitchFamily="18" charset="2"/>
                        <a:buNone/>
                        <a:tabLst>
                          <a:tab pos="657225" algn="l"/>
                        </a:tabLst>
                      </a:pPr>
                      <a:r>
                        <a:rPr lang="en-US" sz="1400" b="1" dirty="0">
                          <a:effectLst/>
                          <a:latin typeface="Bookman Old Style" panose="02050604050505020204" pitchFamily="18" charset="0"/>
                          <a:ea typeface="Arial" panose="020B0604020202020204" pitchFamily="34" charset="0"/>
                          <a:cs typeface="Times New Roman" panose="02020603050405020304" pitchFamily="18" charset="0"/>
                        </a:rPr>
                        <a:t> ( </a:t>
                      </a:r>
                      <a:r>
                        <a:rPr lang="en-US" sz="1400" b="1" dirty="0" smtClean="0">
                          <a:effectLst/>
                          <a:latin typeface="Bookman Old Style" panose="02050604050505020204" pitchFamily="18" charset="0"/>
                          <a:ea typeface="Arial" panose="020B0604020202020204" pitchFamily="34" charset="0"/>
                          <a:cs typeface="Times New Roman" panose="02020603050405020304" pitchFamily="18" charset="0"/>
                        </a:rPr>
                        <a:t>3-4 </a:t>
                      </a:r>
                      <a:r>
                        <a:rPr lang="en-US" sz="1400" b="1" dirty="0">
                          <a:effectLst/>
                          <a:latin typeface="Bookman Old Style" panose="02050604050505020204" pitchFamily="18" charset="0"/>
                          <a:ea typeface="Arial" panose="020B0604020202020204" pitchFamily="34" charset="0"/>
                          <a:cs typeface="Times New Roman" panose="02020603050405020304" pitchFamily="18" charset="0"/>
                        </a:rPr>
                        <a:t>-5 </a:t>
                      </a:r>
                      <a:r>
                        <a:rPr lang="en-US" sz="1400" b="1" dirty="0" err="1">
                          <a:effectLst/>
                          <a:latin typeface="Bookman Old Style" panose="02050604050505020204" pitchFamily="18" charset="0"/>
                          <a:ea typeface="Arial" panose="020B0604020202020204" pitchFamily="34" charset="0"/>
                          <a:cs typeface="Times New Roman" panose="02020603050405020304" pitchFamily="18" charset="0"/>
                        </a:rPr>
                        <a:t>anni</a:t>
                      </a:r>
                      <a:r>
                        <a:rPr lang="en-US" sz="1400" b="1" dirty="0">
                          <a:effectLst/>
                          <a:latin typeface="Bookman Old Style" panose="02050604050505020204" pitchFamily="18" charset="0"/>
                          <a:ea typeface="Arial" panose="020B0604020202020204" pitchFamily="34" charset="0"/>
                          <a:cs typeface="Times New Roman" panose="02020603050405020304" pitchFamily="18" charset="0"/>
                        </a:rPr>
                        <a:t>)</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66937" marR="669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a:spcAft>
                          <a:spcPts val="0"/>
                        </a:spcAft>
                        <a:tabLst>
                          <a:tab pos="657225" algn="l"/>
                        </a:tabLst>
                      </a:pPr>
                      <a:r>
                        <a:rPr lang="en-US" sz="1400" dirty="0">
                          <a:effectLst/>
                          <a:latin typeface="Bookman Old Style" panose="02050604050505020204" pitchFamily="18" charset="0"/>
                          <a:ea typeface="Arial" panose="020B0604020202020204" pitchFamily="34" charset="0"/>
                          <a:cs typeface="Times New Roman" panose="02020603050405020304" pitchFamily="18" charset="0"/>
                        </a:rPr>
                        <a:t> </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p>
                      <a:pPr algn="r">
                        <a:spcAft>
                          <a:spcPts val="0"/>
                        </a:spcAft>
                        <a:tabLst>
                          <a:tab pos="657225" algn="l"/>
                        </a:tabLst>
                      </a:pPr>
                      <a:r>
                        <a:rPr lang="en-US" sz="1400" dirty="0">
                          <a:effectLst/>
                          <a:latin typeface="Bookman Old Style" panose="02050604050505020204" pitchFamily="18" charset="0"/>
                          <a:ea typeface="Arial" panose="020B0604020202020204" pitchFamily="34" charset="0"/>
                          <a:cs typeface="Times New Roman" panose="02020603050405020304" pitchFamily="18" charset="0"/>
                        </a:rPr>
                        <a:t> </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p>
                      <a:pPr algn="r">
                        <a:spcAft>
                          <a:spcPts val="0"/>
                        </a:spcAft>
                        <a:tabLst>
                          <a:tab pos="657225" algn="l"/>
                        </a:tabLst>
                      </a:pPr>
                      <a:r>
                        <a:rPr lang="en-US" sz="1400" dirty="0">
                          <a:effectLst/>
                          <a:latin typeface="Bookman Old Style" panose="02050604050505020204" pitchFamily="18" charset="0"/>
                          <a:ea typeface="Arial" panose="020B0604020202020204" pitchFamily="34" charset="0"/>
                          <a:cs typeface="Times New Roman" panose="02020603050405020304" pitchFamily="18" charset="0"/>
                        </a:rPr>
                        <a:t> </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p>
                      <a:pPr algn="r">
                        <a:spcAft>
                          <a:spcPts val="0"/>
                        </a:spcAft>
                        <a:tabLst>
                          <a:tab pos="657225" algn="l"/>
                        </a:tabLst>
                      </a:pPr>
                      <a:endParaRPr lang="en-US" sz="1400" dirty="0">
                        <a:effectLst/>
                        <a:latin typeface="Bookman Old Style" panose="02050604050505020204" pitchFamily="18" charset="0"/>
                        <a:ea typeface="Arial" panose="020B0604020202020204" pitchFamily="34" charset="0"/>
                        <a:cs typeface="Times New Roman" panose="02020603050405020304" pitchFamily="18" charset="0"/>
                      </a:endParaRPr>
                    </a:p>
                    <a:p>
                      <a:pPr algn="r">
                        <a:spcAft>
                          <a:spcPts val="0"/>
                        </a:spcAft>
                        <a:tabLst>
                          <a:tab pos="657225" algn="l"/>
                        </a:tabLst>
                      </a:pPr>
                      <a:endParaRPr lang="en-US" sz="1400" dirty="0">
                        <a:effectLst/>
                        <a:latin typeface="Bookman Old Style" panose="02050604050505020204" pitchFamily="18" charset="0"/>
                        <a:ea typeface="Arial" panose="020B0604020202020204" pitchFamily="34" charset="0"/>
                        <a:cs typeface="Times New Roman" panose="02020603050405020304" pitchFamily="18" charset="0"/>
                      </a:endParaRPr>
                    </a:p>
                    <a:p>
                      <a:pPr algn="r">
                        <a:spcAft>
                          <a:spcPts val="0"/>
                        </a:spcAft>
                        <a:tabLst>
                          <a:tab pos="657225" algn="l"/>
                        </a:tabLst>
                      </a:pPr>
                      <a:endParaRPr lang="en-US" sz="1400" dirty="0">
                        <a:effectLst/>
                        <a:latin typeface="Bookman Old Style" panose="02050604050505020204" pitchFamily="18" charset="0"/>
                        <a:ea typeface="Arial" panose="020B0604020202020204" pitchFamily="34" charset="0"/>
                        <a:cs typeface="Times New Roman" panose="02020603050405020304" pitchFamily="18" charset="0"/>
                      </a:endParaRPr>
                    </a:p>
                    <a:p>
                      <a:pPr algn="r">
                        <a:spcAft>
                          <a:spcPts val="0"/>
                        </a:spcAft>
                        <a:tabLst>
                          <a:tab pos="657225" algn="l"/>
                        </a:tabLst>
                      </a:pPr>
                      <a:endParaRPr lang="en-US" sz="1400" dirty="0">
                        <a:effectLst/>
                        <a:latin typeface="Bookman Old Style" panose="02050604050505020204" pitchFamily="18" charset="0"/>
                        <a:ea typeface="Arial" panose="020B0604020202020204" pitchFamily="34" charset="0"/>
                        <a:cs typeface="Times New Roman" panose="02020603050405020304" pitchFamily="18" charset="0"/>
                      </a:endParaRPr>
                    </a:p>
                    <a:p>
                      <a:pPr algn="r">
                        <a:spcAft>
                          <a:spcPts val="0"/>
                        </a:spcAft>
                        <a:tabLst>
                          <a:tab pos="657225" algn="l"/>
                        </a:tabLst>
                      </a:pPr>
                      <a:endParaRPr lang="en-US" sz="1400" dirty="0">
                        <a:effectLst/>
                        <a:latin typeface="Bookman Old Style" panose="02050604050505020204" pitchFamily="18" charset="0"/>
                        <a:ea typeface="Arial" panose="020B0604020202020204" pitchFamily="34" charset="0"/>
                        <a:cs typeface="Times New Roman" panose="02020603050405020304" pitchFamily="18" charset="0"/>
                      </a:endParaRPr>
                    </a:p>
                    <a:p>
                      <a:pPr algn="r">
                        <a:spcAft>
                          <a:spcPts val="0"/>
                        </a:spcAft>
                        <a:tabLst>
                          <a:tab pos="657225" algn="l"/>
                        </a:tabLst>
                      </a:pPr>
                      <a:r>
                        <a:rPr lang="en-US" sz="1400" dirty="0">
                          <a:effectLst/>
                          <a:latin typeface="Bookman Old Style" panose="02050604050505020204" pitchFamily="18" charset="0"/>
                          <a:ea typeface="Arial" panose="020B0604020202020204" pitchFamily="34" charset="0"/>
                          <a:cs typeface="Times New Roman" panose="02020603050405020304" pitchFamily="18" charset="0"/>
                        </a:rPr>
                        <a:t>Piano terra</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66937" marR="669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657225" algn="l"/>
                        </a:tabLst>
                      </a:pPr>
                      <a:r>
                        <a:rPr lang="en-US" sz="1400" b="1" dirty="0">
                          <a:effectLst/>
                          <a:latin typeface="Bookman Old Style" panose="02050604050505020204" pitchFamily="18" charset="0"/>
                          <a:ea typeface="Arial" panose="020B0604020202020204" pitchFamily="34" charset="0"/>
                          <a:cs typeface="Times New Roman" panose="02020603050405020304" pitchFamily="18" charset="0"/>
                        </a:rPr>
                        <a:t>Senza </a:t>
                      </a:r>
                      <a:r>
                        <a:rPr lang="en-US" sz="1400" b="1" dirty="0" err="1">
                          <a:effectLst/>
                          <a:latin typeface="Bookman Old Style" panose="02050604050505020204" pitchFamily="18" charset="0"/>
                          <a:ea typeface="Arial" panose="020B0604020202020204" pitchFamily="34" charset="0"/>
                          <a:cs typeface="Times New Roman" panose="02020603050405020304" pitchFamily="18" charset="0"/>
                        </a:rPr>
                        <a:t>mensa</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p>
                      <a:pPr algn="l">
                        <a:spcAft>
                          <a:spcPts val="0"/>
                        </a:spcAft>
                        <a:tabLst>
                          <a:tab pos="657225" algn="l"/>
                        </a:tabLst>
                      </a:pPr>
                      <a:r>
                        <a:rPr lang="en-US" sz="1400" b="1" dirty="0">
                          <a:effectLst/>
                          <a:latin typeface="Bookman Old Style" panose="02050604050505020204" pitchFamily="18" charset="0"/>
                          <a:ea typeface="Arial" panose="020B0604020202020204" pitchFamily="34" charset="0"/>
                          <a:cs typeface="Times New Roman" panose="02020603050405020304" pitchFamily="18" charset="0"/>
                        </a:rPr>
                        <a:t>Da </a:t>
                      </a:r>
                      <a:r>
                        <a:rPr lang="en-US" sz="1400" b="1" dirty="0" err="1">
                          <a:effectLst/>
                          <a:latin typeface="Bookman Old Style" panose="02050604050505020204" pitchFamily="18" charset="0"/>
                          <a:ea typeface="Arial" panose="020B0604020202020204" pitchFamily="34" charset="0"/>
                          <a:cs typeface="Times New Roman" panose="02020603050405020304" pitchFamily="18" charset="0"/>
                        </a:rPr>
                        <a:t>lunedì</a:t>
                      </a:r>
                      <a:r>
                        <a:rPr lang="en-US" sz="1400" b="1" dirty="0">
                          <a:effectLst/>
                          <a:latin typeface="Bookman Old Style" panose="02050604050505020204" pitchFamily="18" charset="0"/>
                          <a:ea typeface="Arial" panose="020B0604020202020204" pitchFamily="34" charset="0"/>
                          <a:cs typeface="Times New Roman" panose="02020603050405020304" pitchFamily="18" charset="0"/>
                        </a:rPr>
                        <a:t> a </a:t>
                      </a:r>
                      <a:r>
                        <a:rPr lang="en-US" sz="1400" b="1" dirty="0" err="1">
                          <a:effectLst/>
                          <a:latin typeface="Bookman Old Style" panose="02050604050505020204" pitchFamily="18" charset="0"/>
                          <a:ea typeface="Arial" panose="020B0604020202020204" pitchFamily="34" charset="0"/>
                          <a:cs typeface="Times New Roman" panose="02020603050405020304" pitchFamily="18" charset="0"/>
                        </a:rPr>
                        <a:t>sabato</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p>
                      <a:pPr algn="l">
                        <a:spcAft>
                          <a:spcPts val="0"/>
                        </a:spcAft>
                        <a:tabLst>
                          <a:tab pos="657225" algn="l"/>
                        </a:tabLst>
                      </a:pPr>
                      <a:r>
                        <a:rPr lang="en-US" sz="1400" dirty="0" err="1">
                          <a:effectLst/>
                          <a:latin typeface="Bookman Old Style" panose="02050604050505020204" pitchFamily="18" charset="0"/>
                          <a:ea typeface="Arial" panose="020B0604020202020204" pitchFamily="34" charset="0"/>
                          <a:cs typeface="Times New Roman" panose="02020603050405020304" pitchFamily="18" charset="0"/>
                        </a:rPr>
                        <a:t>Dalle</a:t>
                      </a:r>
                      <a:r>
                        <a:rPr lang="en-US" sz="1400" dirty="0">
                          <a:effectLst/>
                          <a:latin typeface="Bookman Old Style" panose="02050604050505020204" pitchFamily="18" charset="0"/>
                          <a:ea typeface="Arial" panose="020B0604020202020204" pitchFamily="34" charset="0"/>
                          <a:cs typeface="Times New Roman" panose="02020603050405020304" pitchFamily="18" charset="0"/>
                        </a:rPr>
                        <a:t> ore 7.45 alle 12:45 </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p>
                      <a:pPr algn="l">
                        <a:spcAft>
                          <a:spcPts val="0"/>
                        </a:spcAft>
                        <a:tabLst>
                          <a:tab pos="657225" algn="l"/>
                        </a:tabLst>
                      </a:pPr>
                      <a:r>
                        <a:rPr lang="en-US" sz="1400" dirty="0">
                          <a:effectLst/>
                          <a:latin typeface="Bookman Old Style" panose="02050604050505020204" pitchFamily="18" charset="0"/>
                          <a:ea typeface="Arial" panose="020B0604020202020204" pitchFamily="34" charset="0"/>
                          <a:cs typeface="Times New Roman" panose="02020603050405020304" pitchFamily="18" charset="0"/>
                        </a:rPr>
                        <a:t> </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p>
                      <a:pPr algn="ctr">
                        <a:spcAft>
                          <a:spcPts val="0"/>
                        </a:spcAft>
                        <a:tabLst>
                          <a:tab pos="657225" algn="l"/>
                        </a:tabLst>
                      </a:pPr>
                      <a:r>
                        <a:rPr lang="en-US" sz="1400" b="1" dirty="0">
                          <a:effectLst/>
                          <a:latin typeface="Bookman Old Style" panose="02050604050505020204" pitchFamily="18" charset="0"/>
                          <a:ea typeface="Arial" panose="020B0604020202020204" pitchFamily="34" charset="0"/>
                          <a:cs typeface="Times New Roman" panose="02020603050405020304" pitchFamily="18" charset="0"/>
                        </a:rPr>
                        <a:t>Con </a:t>
                      </a:r>
                      <a:r>
                        <a:rPr lang="en-US" sz="1400" b="1" dirty="0" err="1">
                          <a:effectLst/>
                          <a:latin typeface="Bookman Old Style" panose="02050604050505020204" pitchFamily="18" charset="0"/>
                          <a:ea typeface="Arial" panose="020B0604020202020204" pitchFamily="34" charset="0"/>
                          <a:cs typeface="Times New Roman" panose="02020603050405020304" pitchFamily="18" charset="0"/>
                        </a:rPr>
                        <a:t>mensa</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p>
                      <a:pPr algn="l">
                        <a:spcAft>
                          <a:spcPts val="0"/>
                        </a:spcAft>
                        <a:tabLst>
                          <a:tab pos="657225" algn="l"/>
                        </a:tabLst>
                      </a:pPr>
                      <a:r>
                        <a:rPr lang="en-US" sz="1400" b="1" dirty="0">
                          <a:effectLst/>
                          <a:latin typeface="Bookman Old Style" panose="02050604050505020204" pitchFamily="18" charset="0"/>
                          <a:ea typeface="Arial" panose="020B0604020202020204" pitchFamily="34" charset="0"/>
                          <a:cs typeface="Times New Roman" panose="02020603050405020304" pitchFamily="18" charset="0"/>
                        </a:rPr>
                        <a:t>Da </a:t>
                      </a:r>
                      <a:r>
                        <a:rPr lang="en-US" sz="1400" b="1" dirty="0" err="1">
                          <a:effectLst/>
                          <a:latin typeface="Bookman Old Style" panose="02050604050505020204" pitchFamily="18" charset="0"/>
                          <a:ea typeface="Arial" panose="020B0604020202020204" pitchFamily="34" charset="0"/>
                          <a:cs typeface="Times New Roman" panose="02020603050405020304" pitchFamily="18" charset="0"/>
                        </a:rPr>
                        <a:t>lunedì</a:t>
                      </a:r>
                      <a:r>
                        <a:rPr lang="en-US" sz="1400" b="1" dirty="0">
                          <a:effectLst/>
                          <a:latin typeface="Bookman Old Style" panose="02050604050505020204" pitchFamily="18" charset="0"/>
                          <a:ea typeface="Arial" panose="020B0604020202020204" pitchFamily="34" charset="0"/>
                          <a:cs typeface="Times New Roman" panose="02020603050405020304" pitchFamily="18" charset="0"/>
                        </a:rPr>
                        <a:t> a </a:t>
                      </a:r>
                      <a:r>
                        <a:rPr lang="en-US" sz="1400" b="1" dirty="0" err="1">
                          <a:effectLst/>
                          <a:latin typeface="Bookman Old Style" panose="02050604050505020204" pitchFamily="18" charset="0"/>
                          <a:ea typeface="Arial" panose="020B0604020202020204" pitchFamily="34" charset="0"/>
                          <a:cs typeface="Times New Roman" panose="02020603050405020304" pitchFamily="18" charset="0"/>
                        </a:rPr>
                        <a:t>venerdì</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p>
                      <a:pPr algn="l">
                        <a:spcAft>
                          <a:spcPts val="0"/>
                        </a:spcAft>
                        <a:tabLst>
                          <a:tab pos="657225" algn="l"/>
                        </a:tabLst>
                      </a:pPr>
                      <a:r>
                        <a:rPr lang="en-US" sz="1400" dirty="0">
                          <a:effectLst/>
                          <a:latin typeface="Bookman Old Style" panose="02050604050505020204" pitchFamily="18" charset="0"/>
                          <a:ea typeface="Arial" panose="020B0604020202020204" pitchFamily="34" charset="0"/>
                          <a:cs typeface="Times New Roman" panose="02020603050405020304" pitchFamily="18" charset="0"/>
                        </a:rPr>
                        <a:t> </a:t>
                      </a:r>
                      <a:r>
                        <a:rPr lang="en-US" sz="1400" dirty="0" err="1">
                          <a:effectLst/>
                          <a:latin typeface="Bookman Old Style" panose="02050604050505020204" pitchFamily="18" charset="0"/>
                          <a:ea typeface="Arial" panose="020B0604020202020204" pitchFamily="34" charset="0"/>
                          <a:cs typeface="Times New Roman" panose="02020603050405020304" pitchFamily="18" charset="0"/>
                        </a:rPr>
                        <a:t>Dalle</a:t>
                      </a:r>
                      <a:r>
                        <a:rPr lang="en-US" sz="1400" dirty="0">
                          <a:effectLst/>
                          <a:latin typeface="Bookman Old Style" panose="02050604050505020204" pitchFamily="18" charset="0"/>
                          <a:ea typeface="Arial" panose="020B0604020202020204" pitchFamily="34" charset="0"/>
                          <a:cs typeface="Times New Roman" panose="02020603050405020304" pitchFamily="18" charset="0"/>
                        </a:rPr>
                        <a:t> ore 7.45 alle 15.45</a:t>
                      </a:r>
                    </a:p>
                    <a:p>
                      <a:pPr marL="0" marR="0" lvl="0" indent="0" algn="l" defTabSz="457200" rtl="0" eaLnBrk="1" fontAlgn="auto" latinLnBrk="0" hangingPunct="1">
                        <a:lnSpc>
                          <a:spcPct val="100000"/>
                        </a:lnSpc>
                        <a:spcBef>
                          <a:spcPts val="0"/>
                        </a:spcBef>
                        <a:spcAft>
                          <a:spcPts val="0"/>
                        </a:spcAft>
                        <a:buClrTx/>
                        <a:buSzTx/>
                        <a:buFontTx/>
                        <a:buNone/>
                        <a:tabLst>
                          <a:tab pos="657225" algn="l"/>
                        </a:tabLst>
                        <a:defRPr/>
                      </a:pPr>
                      <a:r>
                        <a:rPr kumimoji="0" lang="en-US" sz="1400" b="1" i="0" u="none" strike="noStrike" kern="1200" cap="none" spc="0" normalizeH="0" baseline="0" noProof="0" dirty="0">
                          <a:ln>
                            <a:noFill/>
                          </a:ln>
                          <a:solidFill>
                            <a:prstClr val="black"/>
                          </a:solidFill>
                          <a:effectLst/>
                          <a:uLnTx/>
                          <a:uFillTx/>
                          <a:latin typeface="Bookman Old Style" panose="02050604050505020204" pitchFamily="18" charset="0"/>
                          <a:ea typeface="Arial" panose="020B0604020202020204" pitchFamily="34" charset="0"/>
                          <a:cs typeface="Times New Roman" panose="02020603050405020304" pitchFamily="18" charset="0"/>
                        </a:rPr>
                        <a:t>Da </a:t>
                      </a:r>
                      <a:r>
                        <a:rPr kumimoji="0" lang="en-US" sz="1400" b="1" i="0" u="none" strike="noStrike" kern="1200" cap="none" spc="0" normalizeH="0" baseline="0" noProof="0" dirty="0" err="1">
                          <a:ln>
                            <a:noFill/>
                          </a:ln>
                          <a:solidFill>
                            <a:prstClr val="black"/>
                          </a:solidFill>
                          <a:effectLst/>
                          <a:uLnTx/>
                          <a:uFillTx/>
                          <a:latin typeface="Bookman Old Style" panose="02050604050505020204" pitchFamily="18" charset="0"/>
                          <a:ea typeface="Arial" panose="020B0604020202020204" pitchFamily="34" charset="0"/>
                          <a:cs typeface="Times New Roman" panose="02020603050405020304" pitchFamily="18" charset="0"/>
                        </a:rPr>
                        <a:t>lunedì</a:t>
                      </a:r>
                      <a:r>
                        <a:rPr kumimoji="0" lang="en-US" sz="1400" b="1" i="0" u="none" strike="noStrike" kern="1200" cap="none" spc="0" normalizeH="0" baseline="0" noProof="0" dirty="0">
                          <a:ln>
                            <a:noFill/>
                          </a:ln>
                          <a:solidFill>
                            <a:prstClr val="black"/>
                          </a:solidFill>
                          <a:effectLst/>
                          <a:uLnTx/>
                          <a:uFillTx/>
                          <a:latin typeface="Bookman Old Style" panose="02050604050505020204" pitchFamily="18" charset="0"/>
                          <a:ea typeface="Arial" panose="020B0604020202020204" pitchFamily="34" charset="0"/>
                          <a:cs typeface="Times New Roman" panose="02020603050405020304" pitchFamily="18" charset="0"/>
                        </a:rPr>
                        <a:t> a </a:t>
                      </a:r>
                      <a:r>
                        <a:rPr kumimoji="0" lang="en-US" sz="1400" b="1" i="0" u="none" strike="noStrike" kern="1200" cap="none" spc="0" normalizeH="0" baseline="0" noProof="0" dirty="0" err="1">
                          <a:ln>
                            <a:noFill/>
                          </a:ln>
                          <a:solidFill>
                            <a:prstClr val="black"/>
                          </a:solidFill>
                          <a:effectLst/>
                          <a:uLnTx/>
                          <a:uFillTx/>
                          <a:latin typeface="Bookman Old Style" panose="02050604050505020204" pitchFamily="18" charset="0"/>
                          <a:ea typeface="Arial" panose="020B0604020202020204" pitchFamily="34" charset="0"/>
                          <a:cs typeface="Times New Roman" panose="02020603050405020304" pitchFamily="18" charset="0"/>
                        </a:rPr>
                        <a:t>sabato</a:t>
                      </a:r>
                      <a:r>
                        <a:rPr kumimoji="0" lang="en-US" sz="1400" b="1" i="0" u="none" strike="noStrike" kern="1200" cap="none" spc="0" normalizeH="0" baseline="0" noProof="0" dirty="0">
                          <a:ln>
                            <a:noFill/>
                          </a:ln>
                          <a:solidFill>
                            <a:prstClr val="black"/>
                          </a:solidFill>
                          <a:effectLst/>
                          <a:uLnTx/>
                          <a:uFillTx/>
                          <a:latin typeface="Bookman Old Style" panose="02050604050505020204" pitchFamily="18" charset="0"/>
                          <a:ea typeface="Arial" panose="020B0604020202020204" pitchFamily="34" charset="0"/>
                          <a:cs typeface="Times New Roman" panose="02020603050405020304" pitchFamily="18" charset="0"/>
                        </a:rPr>
                        <a:t> (senza </a:t>
                      </a:r>
                      <a:r>
                        <a:rPr kumimoji="0" lang="en-US" sz="1400" b="1" i="0" u="none" strike="noStrike" kern="1200" cap="none" spc="0" normalizeH="0" baseline="0" noProof="0" dirty="0" err="1">
                          <a:ln>
                            <a:noFill/>
                          </a:ln>
                          <a:solidFill>
                            <a:prstClr val="black"/>
                          </a:solidFill>
                          <a:effectLst/>
                          <a:uLnTx/>
                          <a:uFillTx/>
                          <a:latin typeface="Bookman Old Style" panose="02050604050505020204" pitchFamily="18" charset="0"/>
                          <a:ea typeface="Arial" panose="020B0604020202020204" pitchFamily="34" charset="0"/>
                          <a:cs typeface="Times New Roman" panose="02020603050405020304" pitchFamily="18" charset="0"/>
                        </a:rPr>
                        <a:t>mensa</a:t>
                      </a:r>
                      <a:r>
                        <a:rPr kumimoji="0" lang="en-US" sz="1400" b="1" i="0" u="none" strike="noStrike" kern="1200" cap="none" spc="0" normalizeH="0" baseline="0" noProof="0" dirty="0">
                          <a:ln>
                            <a:noFill/>
                          </a:ln>
                          <a:solidFill>
                            <a:prstClr val="black"/>
                          </a:solidFill>
                          <a:effectLst/>
                          <a:uLnTx/>
                          <a:uFillTx/>
                          <a:latin typeface="Bookman Old Style" panose="02050604050505020204" pitchFamily="18" charset="0"/>
                          <a:ea typeface="Arial" panose="020B0604020202020204" pitchFamily="34"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tab pos="657225" algn="l"/>
                        </a:tabLst>
                        <a:defRPr/>
                      </a:pPr>
                      <a:r>
                        <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 </a:t>
                      </a:r>
                      <a:r>
                        <a:rPr kumimoji="0" lang="it-IT" sz="1600" b="0" i="0" u="none" strike="noStrike" kern="1200" cap="none" spc="0" normalizeH="0" baseline="0" noProof="0" dirty="0">
                          <a:ln>
                            <a:noFill/>
                          </a:ln>
                          <a:solidFill>
                            <a:prstClr val="black"/>
                          </a:solidFill>
                          <a:effectLst/>
                          <a:uLnTx/>
                          <a:uFillTx/>
                          <a:latin typeface="Bookman Old Style" panose="02050604050505020204" pitchFamily="18" charset="0"/>
                          <a:ea typeface="Arial" panose="020B0604020202020204" pitchFamily="34" charset="0"/>
                          <a:cs typeface="Calibri" panose="020F0502020204030204" pitchFamily="34" charset="0"/>
                        </a:rPr>
                        <a:t>Dalle ore 7:45 alle 12:45</a:t>
                      </a:r>
                    </a:p>
                    <a:p>
                      <a:pPr algn="l">
                        <a:spcAft>
                          <a:spcPts val="0"/>
                        </a:spcAft>
                        <a:tabLst>
                          <a:tab pos="657225" algn="l"/>
                        </a:tabLst>
                      </a:pP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66937" marR="669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25998896"/>
                  </a:ext>
                </a:extLst>
              </a:tr>
              <a:tr h="0">
                <a:tc>
                  <a:txBody>
                    <a:bodyPr/>
                    <a:lstStyle/>
                    <a:p>
                      <a:pPr marL="0" lvl="0" indent="0" algn="l">
                        <a:spcAft>
                          <a:spcPts val="0"/>
                        </a:spcAft>
                        <a:buFont typeface="Symbol" panose="05050102010706020507" pitchFamily="18" charset="2"/>
                        <a:buNone/>
                        <a:tabLst>
                          <a:tab pos="657225" algn="l"/>
                        </a:tabLst>
                      </a:pPr>
                      <a:r>
                        <a:rPr lang="en-US" sz="1400" b="1" dirty="0">
                          <a:effectLst/>
                          <a:latin typeface="Bookman Old Style" panose="02050604050505020204" pitchFamily="18" charset="0"/>
                          <a:ea typeface="Arial" panose="020B0604020202020204" pitchFamily="34" charset="0"/>
                          <a:cs typeface="Times New Roman" panose="02020603050405020304" pitchFamily="18" charset="0"/>
                        </a:rPr>
                        <a:t> </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66937" marR="669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it-IT"/>
                    </a:p>
                  </a:txBody>
                  <a:tcPr/>
                </a:tc>
                <a:tc>
                  <a:txBody>
                    <a:bodyPr/>
                    <a:lstStyle/>
                    <a:p>
                      <a:pPr algn="ctr">
                        <a:spcAft>
                          <a:spcPts val="0"/>
                        </a:spcAft>
                        <a:tabLst>
                          <a:tab pos="657225" algn="l"/>
                        </a:tabLst>
                      </a:pP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66937" marR="669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22775301"/>
                  </a:ext>
                </a:extLst>
              </a:tr>
            </a:tbl>
          </a:graphicData>
        </a:graphic>
      </p:graphicFrame>
    </p:spTree>
    <p:extLst>
      <p:ext uri="{BB962C8B-B14F-4D97-AF65-F5344CB8AC3E}">
        <p14:creationId xmlns:p14="http://schemas.microsoft.com/office/powerpoint/2010/main" val="189076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r>
              <a:rPr lang="it-IT" dirty="0">
                <a:latin typeface="Bookman Old Style" panose="02050604050505020204" pitchFamily="18" charset="0"/>
              </a:rPr>
              <a:t>La settimana scolastica va dal	</a:t>
            </a:r>
          </a:p>
          <a:p>
            <a:r>
              <a:rPr lang="it-IT" b="1" dirty="0">
                <a:latin typeface="Bookman Old Style" panose="02050604050505020204" pitchFamily="18" charset="0"/>
              </a:rPr>
              <a:t>lunedì </a:t>
            </a:r>
            <a:r>
              <a:rPr lang="it-IT" dirty="0">
                <a:latin typeface="Bookman Old Style" panose="02050604050505020204" pitchFamily="18" charset="0"/>
              </a:rPr>
              <a:t>al </a:t>
            </a:r>
            <a:r>
              <a:rPr lang="it-IT" b="1" dirty="0">
                <a:latin typeface="Bookman Old Style" panose="02050604050505020204" pitchFamily="18" charset="0"/>
              </a:rPr>
              <a:t>venerdì</a:t>
            </a:r>
            <a:r>
              <a:rPr lang="it-IT" dirty="0">
                <a:latin typeface="Bookman Old Style" panose="02050604050505020204" pitchFamily="18" charset="0"/>
              </a:rPr>
              <a:t>: dalle 8,00 alle 16,00 (tempo pieno) 40 ore </a:t>
            </a:r>
          </a:p>
          <a:p>
            <a:r>
              <a:rPr lang="it-IT" b="1" dirty="0">
                <a:latin typeface="Bookman Old Style" panose="02050604050505020204" pitchFamily="18" charset="0"/>
              </a:rPr>
              <a:t>lunedì</a:t>
            </a:r>
            <a:r>
              <a:rPr lang="it-IT" dirty="0">
                <a:latin typeface="Bookman Old Style" panose="02050604050505020204" pitchFamily="18" charset="0"/>
              </a:rPr>
              <a:t> al </a:t>
            </a:r>
            <a:r>
              <a:rPr lang="it-IT" b="1" dirty="0">
                <a:latin typeface="Bookman Old Style" panose="02050604050505020204" pitchFamily="18" charset="0"/>
              </a:rPr>
              <a:t>sabato</a:t>
            </a:r>
            <a:r>
              <a:rPr lang="it-IT" dirty="0">
                <a:latin typeface="Bookman Old Style" panose="02050604050505020204" pitchFamily="18" charset="0"/>
              </a:rPr>
              <a:t>: dalle ore 8,00 alle ore 13,00 (30 ore)</a:t>
            </a:r>
          </a:p>
        </p:txBody>
      </p:sp>
      <p:graphicFrame>
        <p:nvGraphicFramePr>
          <p:cNvPr id="4" name="Diagramma 3"/>
          <p:cNvGraphicFramePr/>
          <p:nvPr>
            <p:extLst>
              <p:ext uri="{D42A27DB-BD31-4B8C-83A1-F6EECF244321}">
                <p14:modId xmlns:p14="http://schemas.microsoft.com/office/powerpoint/2010/main" val="1330556681"/>
              </p:ext>
            </p:extLst>
          </p:nvPr>
        </p:nvGraphicFramePr>
        <p:xfrm>
          <a:off x="2285999" y="206098"/>
          <a:ext cx="8911687" cy="1280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magine 4"/>
          <p:cNvPicPr>
            <a:picLocks noChangeAspect="1"/>
          </p:cNvPicPr>
          <p:nvPr/>
        </p:nvPicPr>
        <p:blipFill>
          <a:blip r:embed="rId7"/>
          <a:stretch>
            <a:fillRect/>
          </a:stretch>
        </p:blipFill>
        <p:spPr>
          <a:xfrm>
            <a:off x="9490382" y="3616881"/>
            <a:ext cx="1798476" cy="1786283"/>
          </a:xfrm>
          <a:prstGeom prst="rect">
            <a:avLst/>
          </a:prstGeom>
        </p:spPr>
      </p:pic>
      <p:sp>
        <p:nvSpPr>
          <p:cNvPr id="6" name="Rettangolo 5"/>
          <p:cNvSpPr/>
          <p:nvPr/>
        </p:nvSpPr>
        <p:spPr>
          <a:xfrm>
            <a:off x="2589211" y="3777772"/>
            <a:ext cx="6685417" cy="1464503"/>
          </a:xfrm>
          <a:prstGeom prst="rect">
            <a:avLst/>
          </a:prstGeom>
        </p:spPr>
        <p:txBody>
          <a:bodyPr wrap="square">
            <a:spAutoFit/>
          </a:bodyPr>
          <a:lstStyle/>
          <a:p>
            <a:pPr>
              <a:lnSpc>
                <a:spcPts val="2240"/>
              </a:lnSpc>
              <a:spcAft>
                <a:spcPts val="0"/>
              </a:spcAft>
            </a:pPr>
            <a:r>
              <a:rPr lang="it-IT" sz="2000" spc="-25" dirty="0">
                <a:solidFill>
                  <a:srgbClr val="333399"/>
                </a:solidFill>
                <a:latin typeface="Bookman Old Style" panose="02050604050505020204" pitchFamily="18" charset="0"/>
                <a:ea typeface="Arial" panose="020B0604020202020204" pitchFamily="34" charset="0"/>
              </a:rPr>
              <a:t>L’anno </a:t>
            </a:r>
            <a:r>
              <a:rPr lang="it-IT" sz="2000" dirty="0">
                <a:solidFill>
                  <a:srgbClr val="333399"/>
                </a:solidFill>
                <a:latin typeface="Bookman Old Style" panose="02050604050505020204" pitchFamily="18" charset="0"/>
                <a:ea typeface="Arial" panose="020B0604020202020204" pitchFamily="34" charset="0"/>
              </a:rPr>
              <a:t>scolastico è diviso in</a:t>
            </a:r>
            <a:r>
              <a:rPr lang="it-IT" sz="1100" dirty="0">
                <a:latin typeface="Bookman Old Style" panose="02050604050505020204" pitchFamily="18" charset="0"/>
                <a:ea typeface="Arial" panose="020B0604020202020204" pitchFamily="34" charset="0"/>
              </a:rPr>
              <a:t>  </a:t>
            </a:r>
            <a:r>
              <a:rPr lang="it-IT" sz="2000" b="1" dirty="0">
                <a:solidFill>
                  <a:srgbClr val="333399"/>
                </a:solidFill>
                <a:latin typeface="Bookman Old Style" panose="02050604050505020204" pitchFamily="18" charset="0"/>
                <a:ea typeface="Arial" panose="020B0604020202020204" pitchFamily="34" charset="0"/>
              </a:rPr>
              <a:t>due quadrimestri</a:t>
            </a:r>
            <a:r>
              <a:rPr lang="it-IT" sz="2000" dirty="0">
                <a:solidFill>
                  <a:srgbClr val="333399"/>
                </a:solidFill>
                <a:latin typeface="Bookman Old Style" panose="02050604050505020204" pitchFamily="18" charset="0"/>
                <a:ea typeface="Arial" panose="020B0604020202020204" pitchFamily="34" charset="0"/>
              </a:rPr>
              <a:t>.</a:t>
            </a:r>
            <a:endParaRPr lang="it-IT" sz="1100" dirty="0">
              <a:latin typeface="Bookman Old Style" panose="02050604050505020204" pitchFamily="18" charset="0"/>
              <a:ea typeface="Arial" panose="020B0604020202020204" pitchFamily="34" charset="0"/>
            </a:endParaRPr>
          </a:p>
          <a:p>
            <a:pPr>
              <a:spcBef>
                <a:spcPts val="1300"/>
              </a:spcBef>
              <a:spcAft>
                <a:spcPts val="0"/>
              </a:spcAft>
            </a:pPr>
            <a:r>
              <a:rPr lang="it-IT" sz="2000" dirty="0">
                <a:solidFill>
                  <a:srgbClr val="333399"/>
                </a:solidFill>
                <a:latin typeface="Bookman Old Style" panose="02050604050505020204" pitchFamily="18" charset="0"/>
                <a:ea typeface="Arial" panose="020B0604020202020204" pitchFamily="34" charset="0"/>
              </a:rPr>
              <a:t>Le valutazioni periodiche si chiudono per il </a:t>
            </a:r>
            <a:r>
              <a:rPr lang="it-IT" sz="2000" b="1" dirty="0">
                <a:solidFill>
                  <a:srgbClr val="333399"/>
                </a:solidFill>
                <a:latin typeface="Bookman Old Style" panose="02050604050505020204" pitchFamily="18" charset="0"/>
                <a:ea typeface="Arial" panose="020B0604020202020204" pitchFamily="34" charset="0"/>
              </a:rPr>
              <a:t>primo quadrimestre </a:t>
            </a:r>
            <a:r>
              <a:rPr lang="it-IT" sz="2000" dirty="0">
                <a:solidFill>
                  <a:srgbClr val="333399"/>
                </a:solidFill>
                <a:latin typeface="Bookman Old Style" panose="02050604050505020204" pitchFamily="18" charset="0"/>
                <a:ea typeface="Arial" panose="020B0604020202020204" pitchFamily="34" charset="0"/>
              </a:rPr>
              <a:t>il </a:t>
            </a:r>
            <a:r>
              <a:rPr lang="it-IT" sz="2000" b="1" dirty="0">
                <a:solidFill>
                  <a:srgbClr val="333399"/>
                </a:solidFill>
                <a:latin typeface="Bookman Old Style" panose="02050604050505020204" pitchFamily="18" charset="0"/>
                <a:ea typeface="Arial" panose="020B0604020202020204" pitchFamily="34" charset="0"/>
              </a:rPr>
              <a:t>31 gennaio</a:t>
            </a:r>
            <a:r>
              <a:rPr lang="it-IT" sz="2000" dirty="0">
                <a:solidFill>
                  <a:srgbClr val="333399"/>
                </a:solidFill>
                <a:latin typeface="Bookman Old Style" panose="02050604050505020204" pitchFamily="18" charset="0"/>
                <a:ea typeface="Arial" panose="020B0604020202020204" pitchFamily="34" charset="0"/>
              </a:rPr>
              <a:t>, per il </a:t>
            </a:r>
            <a:r>
              <a:rPr lang="it-IT" sz="2000" b="1" dirty="0">
                <a:solidFill>
                  <a:srgbClr val="333399"/>
                </a:solidFill>
                <a:latin typeface="Bookman Old Style" panose="02050604050505020204" pitchFamily="18" charset="0"/>
                <a:ea typeface="Arial" panose="020B0604020202020204" pitchFamily="34" charset="0"/>
              </a:rPr>
              <a:t>secondo quadrimestre </a:t>
            </a:r>
            <a:r>
              <a:rPr lang="it-IT" sz="2000" dirty="0">
                <a:solidFill>
                  <a:srgbClr val="333399"/>
                </a:solidFill>
                <a:latin typeface="Bookman Old Style" panose="02050604050505020204" pitchFamily="18" charset="0"/>
                <a:ea typeface="Arial" panose="020B0604020202020204" pitchFamily="34" charset="0"/>
              </a:rPr>
              <a:t>alla </a:t>
            </a:r>
            <a:r>
              <a:rPr lang="it-IT" sz="2000" b="1" dirty="0">
                <a:solidFill>
                  <a:srgbClr val="333399"/>
                </a:solidFill>
                <a:latin typeface="Bookman Old Style" panose="02050604050505020204" pitchFamily="18" charset="0"/>
                <a:ea typeface="Arial" panose="020B0604020202020204" pitchFamily="34" charset="0"/>
              </a:rPr>
              <a:t>fine delle attività didattiche</a:t>
            </a:r>
            <a:endParaRPr lang="it-IT" sz="1100" b="1" dirty="0">
              <a:effectLst/>
              <a:latin typeface="Bookman Old Style" panose="02050604050505020204" pitchFamily="18" charset="0"/>
              <a:ea typeface="Arial" panose="020B0604020202020204" pitchFamily="34" charset="0"/>
            </a:endParaRPr>
          </a:p>
        </p:txBody>
      </p:sp>
    </p:spTree>
    <p:extLst>
      <p:ext uri="{BB962C8B-B14F-4D97-AF65-F5344CB8AC3E}">
        <p14:creationId xmlns:p14="http://schemas.microsoft.com/office/powerpoint/2010/main" val="3185836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76104" y="127722"/>
            <a:ext cx="9701938" cy="851992"/>
          </a:xfrm>
        </p:spPr>
        <p:txBody>
          <a:bodyPr>
            <a:normAutofit/>
          </a:bodyPr>
          <a:lstStyle/>
          <a:p>
            <a:r>
              <a:rPr lang="it-IT" sz="2800" b="1" dirty="0">
                <a:latin typeface="Bookman Old Style" panose="02050604050505020204" pitchFamily="18" charset="0"/>
              </a:rPr>
              <a:t>PRESENTAZIONE DELLA DIRIGENTE SCOLASTICA</a:t>
            </a:r>
          </a:p>
        </p:txBody>
      </p:sp>
      <p:sp>
        <p:nvSpPr>
          <p:cNvPr id="3" name="Segnaposto contenuto 2"/>
          <p:cNvSpPr>
            <a:spLocks noGrp="1"/>
          </p:cNvSpPr>
          <p:nvPr>
            <p:ph idx="1"/>
          </p:nvPr>
        </p:nvSpPr>
        <p:spPr>
          <a:xfrm>
            <a:off x="718457" y="1201783"/>
            <a:ext cx="10855233" cy="5499463"/>
          </a:xfrm>
        </p:spPr>
        <p:txBody>
          <a:bodyPr>
            <a:normAutofit fontScale="85000" lnSpcReduction="20000"/>
          </a:bodyPr>
          <a:lstStyle/>
          <a:p>
            <a:pPr marL="0" indent="0">
              <a:buNone/>
            </a:pPr>
            <a:r>
              <a:rPr lang="it-IT" dirty="0">
                <a:latin typeface="Bookman Old Style" panose="02050604050505020204" pitchFamily="18" charset="0"/>
              </a:rPr>
              <a:t>Il Circolo Didattico «Pasquale </a:t>
            </a:r>
            <a:r>
              <a:rPr lang="it-IT" dirty="0" err="1">
                <a:latin typeface="Bookman Old Style" panose="02050604050505020204" pitchFamily="18" charset="0"/>
              </a:rPr>
              <a:t>Megali</a:t>
            </a:r>
            <a:r>
              <a:rPr lang="it-IT" dirty="0">
                <a:latin typeface="Bookman Old Style" panose="02050604050505020204" pitchFamily="18" charset="0"/>
              </a:rPr>
              <a:t>» comprende tutte le scuole dell’Infanzia e Primarie del Comune di Melito di Porto Salvo.</a:t>
            </a:r>
          </a:p>
          <a:p>
            <a:pPr marL="0" indent="0">
              <a:buNone/>
            </a:pPr>
            <a:r>
              <a:rPr lang="it-IT" dirty="0">
                <a:latin typeface="Bookman Old Style" panose="02050604050505020204" pitchFamily="18" charset="0"/>
              </a:rPr>
              <a:t>La sede degli Uffici amministrativi dell’Istituto è ubicata in </a:t>
            </a:r>
            <a:r>
              <a:rPr lang="it-IT" b="1" dirty="0">
                <a:latin typeface="Bookman Old Style" panose="02050604050505020204" pitchFamily="18" charset="0"/>
              </a:rPr>
              <a:t>Melito di Porto Salvo </a:t>
            </a:r>
            <a:r>
              <a:rPr lang="it-IT" dirty="0">
                <a:latin typeface="Bookman Old Style" panose="02050604050505020204" pitchFamily="18" charset="0"/>
              </a:rPr>
              <a:t>che è una delle più belle località balneari di tutto il litorale calabrese, nonché baricentro territoriale di riferimento per la Città Metropolitana di Reggio Calabria.</a:t>
            </a:r>
          </a:p>
          <a:p>
            <a:pPr marL="0" indent="0">
              <a:buNone/>
            </a:pPr>
            <a:r>
              <a:rPr lang="it-IT" dirty="0">
                <a:latin typeface="Bookman Old Style" panose="02050604050505020204" pitchFamily="18" charset="0"/>
              </a:rPr>
              <a:t>E’ in questa sede che ricopro l’incarico di Dirigente Scolastico con l’intento di portare avanti un’azione di direzione, promozione e coordinamento che possa contribuire a rendere l’offerta formativa più efficiente e funzionale ai bisogni dell’utenza e alle rinnovate istanze socioculturali.</a:t>
            </a:r>
          </a:p>
          <a:p>
            <a:pPr marL="0" indent="0">
              <a:buNone/>
            </a:pPr>
            <a:r>
              <a:rPr lang="it-IT" dirty="0">
                <a:latin typeface="Bookman Old Style" panose="02050604050505020204" pitchFamily="18" charset="0"/>
              </a:rPr>
              <a:t>In questi anni tante azioni educative di qualità sono state realizzate per garantire una scuola all’avanguardia, atta a sviluppare le competenze chiave, richieste dall’Europa, secondo i dettami della Strategia 2010 e 2020, </a:t>
            </a:r>
            <a:r>
              <a:rPr lang="it-IT" i="1" dirty="0">
                <a:latin typeface="Bookman Old Style" panose="02050604050505020204" pitchFamily="18" charset="0"/>
              </a:rPr>
              <a:t>relativa all’apprendimento permanente che affonda le radici nella società della conoscenza e del capitale umano.</a:t>
            </a:r>
            <a:endParaRPr lang="it-IT" dirty="0">
              <a:latin typeface="Bookman Old Style" panose="02050604050505020204" pitchFamily="18" charset="0"/>
            </a:endParaRPr>
          </a:p>
          <a:p>
            <a:pPr marL="0" indent="0">
              <a:buNone/>
            </a:pPr>
            <a:r>
              <a:rPr lang="it-IT" dirty="0">
                <a:latin typeface="Bookman Old Style" panose="02050604050505020204" pitchFamily="18" charset="0"/>
              </a:rPr>
              <a:t>Per tali ragioni, ho sempre confidato nell’attiva collaborazione di tutti: docenti, personale ATA, alunni, genitori, Enti Locali, Parrocchie ed Associazioni.</a:t>
            </a:r>
          </a:p>
          <a:p>
            <a:pPr marL="0" indent="0">
              <a:buNone/>
            </a:pPr>
            <a:r>
              <a:rPr lang="it-IT" dirty="0">
                <a:latin typeface="Bookman Old Style" panose="02050604050505020204" pitchFamily="18" charset="0"/>
              </a:rPr>
              <a:t>La scuola, in effetti, si caratterizza non solo come </a:t>
            </a:r>
            <a:r>
              <a:rPr lang="it-IT" b="1" dirty="0">
                <a:latin typeface="Bookman Old Style" panose="02050604050505020204" pitchFamily="18" charset="0"/>
              </a:rPr>
              <a:t>luogo educativo dinamico ed attivo, </a:t>
            </a:r>
            <a:r>
              <a:rPr lang="it-IT" dirty="0">
                <a:latin typeface="Bookman Old Style" panose="02050604050505020204" pitchFamily="18" charset="0"/>
              </a:rPr>
              <a:t>ma soprattutto come </a:t>
            </a:r>
            <a:r>
              <a:rPr lang="it-IT" b="1" dirty="0">
                <a:latin typeface="Bookman Old Style" panose="02050604050505020204" pitchFamily="18" charset="0"/>
              </a:rPr>
              <a:t>comunità professionale </a:t>
            </a:r>
            <a:r>
              <a:rPr lang="it-IT" dirty="0">
                <a:latin typeface="Bookman Old Style" panose="02050604050505020204" pitchFamily="18" charset="0"/>
              </a:rPr>
              <a:t>connotata da una spiccata umanità, necessaria per garantire l’inclusione e il rispetto dell’altro.</a:t>
            </a:r>
          </a:p>
          <a:p>
            <a:pPr marL="0" indent="0">
              <a:buNone/>
            </a:pPr>
            <a:r>
              <a:rPr lang="it-IT" b="1" dirty="0">
                <a:latin typeface="Bookman Old Style" panose="02050604050505020204" pitchFamily="18" charset="0"/>
              </a:rPr>
              <a:t>Entusiasmo, speranza ed ambizione </a:t>
            </a:r>
            <a:r>
              <a:rPr lang="it-IT" dirty="0">
                <a:latin typeface="Bookman Old Style" panose="02050604050505020204" pitchFamily="18" charset="0"/>
              </a:rPr>
              <a:t>hanno accompagnato le azioni di tutti nel trasmettere ai giovani i valori e le radici della cultura e, soprattutto, la consapevolezza che è necessario preporre a qualsiasi aspirazione l’impegno e la responsabilità personale e sociale.</a:t>
            </a:r>
          </a:p>
          <a:p>
            <a:pPr marL="0" indent="0">
              <a:buNone/>
            </a:pPr>
            <a:r>
              <a:rPr lang="it-IT" dirty="0">
                <a:latin typeface="Bookman Old Style" panose="02050604050505020204" pitchFamily="18" charset="0"/>
              </a:rPr>
              <a:t>E’ con questi intendimenti che rinnovo l’impegno e l’entusiasmo per il prosieguo con l’augurio che presto si </a:t>
            </a:r>
            <a:r>
              <a:rPr lang="it-IT" dirty="0" smtClean="0">
                <a:latin typeface="Bookman Old Style" panose="02050604050505020204" pitchFamily="18" charset="0"/>
              </a:rPr>
              <a:t>torni </a:t>
            </a:r>
            <a:r>
              <a:rPr lang="it-IT" dirty="0">
                <a:latin typeface="Bookman Old Style" panose="02050604050505020204" pitchFamily="18" charset="0"/>
              </a:rPr>
              <a:t>alla normalità</a:t>
            </a:r>
          </a:p>
          <a:p>
            <a:pPr marL="0" indent="0" algn="r">
              <a:buNone/>
            </a:pPr>
            <a:r>
              <a:rPr lang="it-IT" dirty="0">
                <a:latin typeface="Bookman Old Style" panose="02050604050505020204" pitchFamily="18" charset="0"/>
              </a:rPr>
              <a:t>LA DIRIGENTE SCOLASTICA</a:t>
            </a:r>
          </a:p>
          <a:p>
            <a:pPr marL="0" indent="0" algn="r">
              <a:buNone/>
            </a:pPr>
            <a:r>
              <a:rPr lang="it-IT" dirty="0">
                <a:latin typeface="Bookman Old Style" panose="02050604050505020204" pitchFamily="18" charset="0"/>
              </a:rPr>
              <a:t>Dott.ssa Concetta </a:t>
            </a:r>
            <a:r>
              <a:rPr lang="it-IT" dirty="0" err="1">
                <a:latin typeface="Bookman Old Style" panose="02050604050505020204" pitchFamily="18" charset="0"/>
              </a:rPr>
              <a:t>Sinicropi</a:t>
            </a:r>
            <a:r>
              <a:rPr lang="it-IT" dirty="0">
                <a:latin typeface="Bookman Old Style" panose="02050604050505020204" pitchFamily="18" charset="0"/>
              </a:rPr>
              <a:t> </a:t>
            </a:r>
          </a:p>
          <a:p>
            <a:endParaRPr lang="it-IT" dirty="0"/>
          </a:p>
        </p:txBody>
      </p:sp>
    </p:spTree>
    <p:extLst>
      <p:ext uri="{BB962C8B-B14F-4D97-AF65-F5344CB8AC3E}">
        <p14:creationId xmlns:p14="http://schemas.microsoft.com/office/powerpoint/2010/main" val="400791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5">
            <a:extLst>
              <a:ext uri="{FF2B5EF4-FFF2-40B4-BE49-F238E27FC236}">
                <a16:creationId xmlns:a16="http://schemas.microsoft.com/office/drawing/2014/main" xmlns="" id="{3214B634-C241-2FDC-28B4-C23C054B7108}"/>
              </a:ext>
            </a:extLst>
          </p:cNvPr>
          <p:cNvGraphicFramePr>
            <a:graphicFrameLocks noGrp="1"/>
          </p:cNvGraphicFramePr>
          <p:nvPr>
            <p:extLst>
              <p:ext uri="{D42A27DB-BD31-4B8C-83A1-F6EECF244321}">
                <p14:modId xmlns:p14="http://schemas.microsoft.com/office/powerpoint/2010/main" val="2399536362"/>
              </p:ext>
            </p:extLst>
          </p:nvPr>
        </p:nvGraphicFramePr>
        <p:xfrm>
          <a:off x="2305878" y="1590261"/>
          <a:ext cx="9134062" cy="5182097"/>
        </p:xfrm>
        <a:graphic>
          <a:graphicData uri="http://schemas.openxmlformats.org/drawingml/2006/table">
            <a:tbl>
              <a:tblPr firstRow="1" firstCol="1" bandRow="1">
                <a:tableStyleId>{5C22544A-7EE6-4342-B048-85BDC9FD1C3A}</a:tableStyleId>
              </a:tblPr>
              <a:tblGrid>
                <a:gridCol w="1444756">
                  <a:extLst>
                    <a:ext uri="{9D8B030D-6E8A-4147-A177-3AD203B41FA5}">
                      <a16:colId xmlns:a16="http://schemas.microsoft.com/office/drawing/2014/main" xmlns="" val="1742170874"/>
                    </a:ext>
                  </a:extLst>
                </a:gridCol>
                <a:gridCol w="1339687">
                  <a:extLst>
                    <a:ext uri="{9D8B030D-6E8A-4147-A177-3AD203B41FA5}">
                      <a16:colId xmlns:a16="http://schemas.microsoft.com/office/drawing/2014/main" xmlns="" val="3214655360"/>
                    </a:ext>
                  </a:extLst>
                </a:gridCol>
                <a:gridCol w="1595088">
                  <a:extLst>
                    <a:ext uri="{9D8B030D-6E8A-4147-A177-3AD203B41FA5}">
                      <a16:colId xmlns:a16="http://schemas.microsoft.com/office/drawing/2014/main" xmlns="" val="185359345"/>
                    </a:ext>
                  </a:extLst>
                </a:gridCol>
                <a:gridCol w="1297119">
                  <a:extLst>
                    <a:ext uri="{9D8B030D-6E8A-4147-A177-3AD203B41FA5}">
                      <a16:colId xmlns:a16="http://schemas.microsoft.com/office/drawing/2014/main" xmlns="" val="587645500"/>
                    </a:ext>
                  </a:extLst>
                </a:gridCol>
                <a:gridCol w="1473301">
                  <a:extLst>
                    <a:ext uri="{9D8B030D-6E8A-4147-A177-3AD203B41FA5}">
                      <a16:colId xmlns:a16="http://schemas.microsoft.com/office/drawing/2014/main" xmlns="" val="3018963766"/>
                    </a:ext>
                  </a:extLst>
                </a:gridCol>
                <a:gridCol w="1984111">
                  <a:extLst>
                    <a:ext uri="{9D8B030D-6E8A-4147-A177-3AD203B41FA5}">
                      <a16:colId xmlns:a16="http://schemas.microsoft.com/office/drawing/2014/main" xmlns="" val="2136303693"/>
                    </a:ext>
                  </a:extLst>
                </a:gridCol>
              </a:tblGrid>
              <a:tr h="679465">
                <a:tc gridSpan="6">
                  <a:txBody>
                    <a:bodyPr/>
                    <a:lstStyle/>
                    <a:p>
                      <a:pPr marL="716915" marR="44450" indent="-6350" algn="ctr">
                        <a:lnSpc>
                          <a:spcPct val="107000"/>
                        </a:lnSpc>
                        <a:spcAft>
                          <a:spcPts val="85"/>
                        </a:spcAft>
                      </a:pPr>
                      <a:r>
                        <a:rPr lang="it-IT" sz="700" dirty="0">
                          <a:effectLst/>
                        </a:rPr>
                        <a:t>CIRCOLO DIDATTICO “PASQUALE MEGALI” </a:t>
                      </a:r>
                      <a:endParaRPr lang="it-IT" sz="800" dirty="0">
                        <a:effectLst/>
                      </a:endParaRPr>
                    </a:p>
                    <a:p>
                      <a:pPr marL="457835" marR="459105" indent="-6350" algn="ctr">
                        <a:lnSpc>
                          <a:spcPct val="114000"/>
                        </a:lnSpc>
                        <a:spcAft>
                          <a:spcPts val="10"/>
                        </a:spcAft>
                      </a:pPr>
                      <a:r>
                        <a:rPr lang="it-IT" sz="700" dirty="0">
                          <a:effectLst/>
                        </a:rPr>
                        <a:t>Monte ore discipline classi a Tempo Normale  Scuola Primaria Anno Scolastico  </a:t>
                      </a:r>
                      <a:endParaRPr lang="it-IT" sz="800" dirty="0">
                        <a:effectLst/>
                      </a:endParaRPr>
                    </a:p>
                    <a:p>
                      <a:pPr marL="716915" marR="41910" indent="-6350" algn="ctr">
                        <a:lnSpc>
                          <a:spcPct val="107000"/>
                        </a:lnSpc>
                        <a:spcAft>
                          <a:spcPts val="25"/>
                        </a:spcAft>
                      </a:pPr>
                      <a:r>
                        <a:rPr lang="it-IT" sz="700" dirty="0">
                          <a:effectLst/>
                        </a:rPr>
                        <a:t>2022-2023</a:t>
                      </a:r>
                      <a:endParaRPr lang="it-IT" sz="8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2337493510"/>
                  </a:ext>
                </a:extLst>
              </a:tr>
              <a:tr h="1428633">
                <a:tc>
                  <a:txBody>
                    <a:bodyPr/>
                    <a:lstStyle/>
                    <a:p>
                      <a:pPr marL="635" indent="-6350" algn="l">
                        <a:lnSpc>
                          <a:spcPct val="107000"/>
                        </a:lnSpc>
                        <a:spcAft>
                          <a:spcPts val="25"/>
                        </a:spcAft>
                      </a:pPr>
                      <a:r>
                        <a:rPr lang="it-IT" sz="700" dirty="0">
                          <a:effectLst/>
                        </a:rPr>
                        <a:t>DISCIPLINE </a:t>
                      </a:r>
                      <a:endParaRPr lang="it-IT" sz="8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905" indent="-6350" algn="l">
                        <a:lnSpc>
                          <a:spcPct val="107000"/>
                        </a:lnSpc>
                        <a:spcAft>
                          <a:spcPts val="75"/>
                        </a:spcAft>
                      </a:pPr>
                      <a:r>
                        <a:rPr lang="it-IT" sz="700">
                          <a:effectLst/>
                        </a:rPr>
                        <a:t>CL. </a:t>
                      </a:r>
                      <a:endParaRPr lang="it-IT" sz="800">
                        <a:effectLst/>
                      </a:endParaRPr>
                    </a:p>
                    <a:p>
                      <a:pPr marL="1905" indent="-6350" algn="l">
                        <a:lnSpc>
                          <a:spcPct val="107000"/>
                        </a:lnSpc>
                        <a:spcAft>
                          <a:spcPts val="25"/>
                        </a:spcAft>
                      </a:pPr>
                      <a:r>
                        <a:rPr lang="it-IT" sz="700">
                          <a:effectLst/>
                        </a:rPr>
                        <a:t>PRIMA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716915" indent="-6350" algn="l">
                        <a:lnSpc>
                          <a:spcPct val="107000"/>
                        </a:lnSpc>
                        <a:spcAft>
                          <a:spcPts val="75"/>
                        </a:spcAft>
                      </a:pPr>
                      <a:r>
                        <a:rPr lang="it-IT" sz="700" dirty="0">
                          <a:effectLst/>
                        </a:rPr>
                        <a:t>Cl. </a:t>
                      </a:r>
                      <a:endParaRPr lang="it-IT" sz="800" dirty="0">
                        <a:effectLst/>
                      </a:endParaRPr>
                    </a:p>
                    <a:p>
                      <a:pPr marL="716915" indent="-6350" algn="l">
                        <a:lnSpc>
                          <a:spcPct val="107000"/>
                        </a:lnSpc>
                        <a:spcAft>
                          <a:spcPts val="25"/>
                        </a:spcAft>
                      </a:pPr>
                      <a:r>
                        <a:rPr lang="it-IT" sz="700" dirty="0">
                          <a:effectLst/>
                        </a:rPr>
                        <a:t>SECONDA </a:t>
                      </a:r>
                      <a:endParaRPr lang="it-IT" sz="8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75"/>
                        </a:spcAft>
                      </a:pPr>
                      <a:r>
                        <a:rPr lang="it-IT" sz="700">
                          <a:effectLst/>
                        </a:rPr>
                        <a:t>CL. </a:t>
                      </a:r>
                      <a:endParaRPr lang="it-IT" sz="800">
                        <a:effectLst/>
                      </a:endParaRPr>
                    </a:p>
                    <a:p>
                      <a:pPr marL="1270" indent="-6350" algn="l">
                        <a:lnSpc>
                          <a:spcPct val="107000"/>
                        </a:lnSpc>
                        <a:spcAft>
                          <a:spcPts val="25"/>
                        </a:spcAft>
                      </a:pPr>
                      <a:r>
                        <a:rPr lang="it-IT" sz="700">
                          <a:effectLst/>
                        </a:rPr>
                        <a:t>TERZA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75"/>
                        </a:spcAft>
                      </a:pPr>
                      <a:r>
                        <a:rPr lang="it-IT" sz="700">
                          <a:effectLst/>
                        </a:rPr>
                        <a:t>CL. </a:t>
                      </a:r>
                      <a:endParaRPr lang="it-IT" sz="800">
                        <a:effectLst/>
                      </a:endParaRPr>
                    </a:p>
                    <a:p>
                      <a:pPr marL="1270" indent="-6350" algn="l">
                        <a:lnSpc>
                          <a:spcPct val="107000"/>
                        </a:lnSpc>
                        <a:spcAft>
                          <a:spcPts val="25"/>
                        </a:spcAft>
                      </a:pPr>
                      <a:r>
                        <a:rPr lang="it-IT" sz="700">
                          <a:effectLst/>
                        </a:rPr>
                        <a:t>QUARTA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CL. QUINTA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extLst>
                  <a:ext uri="{0D108BD9-81ED-4DB2-BD59-A6C34878D82A}">
                    <a16:rowId xmlns:a16="http://schemas.microsoft.com/office/drawing/2014/main" xmlns="" val="1480653648"/>
                  </a:ext>
                </a:extLst>
              </a:tr>
              <a:tr h="156323">
                <a:tc>
                  <a:txBody>
                    <a:bodyPr/>
                    <a:lstStyle/>
                    <a:p>
                      <a:pPr marL="635" indent="-6350" algn="l">
                        <a:lnSpc>
                          <a:spcPct val="107000"/>
                        </a:lnSpc>
                        <a:spcAft>
                          <a:spcPts val="25"/>
                        </a:spcAft>
                      </a:pPr>
                      <a:r>
                        <a:rPr lang="it-IT" sz="700">
                          <a:effectLst/>
                        </a:rPr>
                        <a:t> Italiano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905" indent="-6350" algn="l">
                        <a:lnSpc>
                          <a:spcPct val="107000"/>
                        </a:lnSpc>
                        <a:spcAft>
                          <a:spcPts val="25"/>
                        </a:spcAft>
                      </a:pPr>
                      <a:r>
                        <a:rPr lang="it-IT" sz="700" dirty="0">
                          <a:effectLst/>
                        </a:rPr>
                        <a:t>7 </a:t>
                      </a:r>
                      <a:endParaRPr lang="it-IT" sz="8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716915" indent="-6350" algn="l">
                        <a:lnSpc>
                          <a:spcPct val="107000"/>
                        </a:lnSpc>
                        <a:spcAft>
                          <a:spcPts val="25"/>
                        </a:spcAft>
                      </a:pPr>
                      <a:r>
                        <a:rPr lang="it-IT" sz="700">
                          <a:effectLst/>
                        </a:rPr>
                        <a:t>7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6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6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6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extLst>
                  <a:ext uri="{0D108BD9-81ED-4DB2-BD59-A6C34878D82A}">
                    <a16:rowId xmlns:a16="http://schemas.microsoft.com/office/drawing/2014/main" xmlns="" val="3451897870"/>
                  </a:ext>
                </a:extLst>
              </a:tr>
              <a:tr h="156323">
                <a:tc>
                  <a:txBody>
                    <a:bodyPr/>
                    <a:lstStyle/>
                    <a:p>
                      <a:pPr marL="635" indent="-6350" algn="l">
                        <a:lnSpc>
                          <a:spcPct val="107000"/>
                        </a:lnSpc>
                        <a:spcAft>
                          <a:spcPts val="25"/>
                        </a:spcAft>
                      </a:pPr>
                      <a:r>
                        <a:rPr lang="it-IT" sz="700">
                          <a:effectLst/>
                        </a:rPr>
                        <a:t>Matematica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905" indent="-6350" algn="l">
                        <a:lnSpc>
                          <a:spcPct val="107000"/>
                        </a:lnSpc>
                        <a:spcAft>
                          <a:spcPts val="25"/>
                        </a:spcAft>
                      </a:pPr>
                      <a:r>
                        <a:rPr lang="it-IT" sz="7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rPr>
                        <a:t>7</a:t>
                      </a:r>
                      <a:endParaRPr lang="it-IT" sz="8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716915" indent="-6350" algn="l">
                        <a:lnSpc>
                          <a:spcPct val="107000"/>
                        </a:lnSpc>
                        <a:spcAft>
                          <a:spcPts val="25"/>
                        </a:spcAft>
                      </a:pPr>
                      <a:r>
                        <a:rPr lang="it-IT" sz="700">
                          <a:effectLst/>
                        </a:rPr>
                        <a:t>6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6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6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6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extLst>
                  <a:ext uri="{0D108BD9-81ED-4DB2-BD59-A6C34878D82A}">
                    <a16:rowId xmlns:a16="http://schemas.microsoft.com/office/drawing/2014/main" xmlns="" val="2065283974"/>
                  </a:ext>
                </a:extLst>
              </a:tr>
              <a:tr h="156323">
                <a:tc>
                  <a:txBody>
                    <a:bodyPr/>
                    <a:lstStyle/>
                    <a:p>
                      <a:pPr marL="635" indent="-6350" algn="l">
                        <a:lnSpc>
                          <a:spcPct val="107000"/>
                        </a:lnSpc>
                        <a:spcAft>
                          <a:spcPts val="25"/>
                        </a:spcAft>
                      </a:pPr>
                      <a:r>
                        <a:rPr lang="it-IT" sz="700">
                          <a:effectLst/>
                        </a:rPr>
                        <a:t>Lingua inglese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905" indent="-6350" algn="l">
                        <a:lnSpc>
                          <a:spcPct val="107000"/>
                        </a:lnSpc>
                        <a:spcAft>
                          <a:spcPts val="25"/>
                        </a:spcAft>
                      </a:pPr>
                      <a:r>
                        <a:rPr lang="it-IT" sz="700" dirty="0">
                          <a:effectLst/>
                          <a:latin typeface="Arial" panose="020B0604020202020204" pitchFamily="34" charset="0"/>
                          <a:cs typeface="Arial" panose="020B0604020202020204" pitchFamily="34" charset="0"/>
                        </a:rPr>
                        <a:t>1</a:t>
                      </a:r>
                      <a:r>
                        <a:rPr lang="it-IT" sz="700" dirty="0">
                          <a:effectLst/>
                        </a:rPr>
                        <a:t> </a:t>
                      </a:r>
                      <a:endParaRPr lang="it-IT" sz="8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716915"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3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3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3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extLst>
                  <a:ext uri="{0D108BD9-81ED-4DB2-BD59-A6C34878D82A}">
                    <a16:rowId xmlns:a16="http://schemas.microsoft.com/office/drawing/2014/main" xmlns="" val="1719533100"/>
                  </a:ext>
                </a:extLst>
              </a:tr>
              <a:tr h="156323">
                <a:tc>
                  <a:txBody>
                    <a:bodyPr/>
                    <a:lstStyle/>
                    <a:p>
                      <a:pPr marL="635" indent="-6350" algn="l">
                        <a:lnSpc>
                          <a:spcPct val="107000"/>
                        </a:lnSpc>
                        <a:spcAft>
                          <a:spcPts val="25"/>
                        </a:spcAft>
                      </a:pPr>
                      <a:r>
                        <a:rPr lang="it-IT" sz="700">
                          <a:effectLst/>
                        </a:rPr>
                        <a:t>Storia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905" indent="-6350" algn="l">
                        <a:lnSpc>
                          <a:spcPct val="107000"/>
                        </a:lnSpc>
                        <a:spcAft>
                          <a:spcPts val="25"/>
                        </a:spcAft>
                      </a:pPr>
                      <a:r>
                        <a:rPr lang="it-IT" sz="700" dirty="0">
                          <a:effectLst/>
                        </a:rPr>
                        <a:t>2 </a:t>
                      </a:r>
                      <a:endParaRPr lang="it-IT" sz="8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716915"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extLst>
                  <a:ext uri="{0D108BD9-81ED-4DB2-BD59-A6C34878D82A}">
                    <a16:rowId xmlns:a16="http://schemas.microsoft.com/office/drawing/2014/main" xmlns="" val="1219879868"/>
                  </a:ext>
                </a:extLst>
              </a:tr>
              <a:tr h="156323">
                <a:tc>
                  <a:txBody>
                    <a:bodyPr/>
                    <a:lstStyle/>
                    <a:p>
                      <a:pPr marL="635" indent="-6350" algn="l">
                        <a:lnSpc>
                          <a:spcPct val="107000"/>
                        </a:lnSpc>
                        <a:spcAft>
                          <a:spcPts val="25"/>
                        </a:spcAft>
                      </a:pPr>
                      <a:r>
                        <a:rPr lang="it-IT" sz="700">
                          <a:effectLst/>
                        </a:rPr>
                        <a:t>Ed. Civica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905" indent="-6350" algn="l">
                        <a:lnSpc>
                          <a:spcPct val="107000"/>
                        </a:lnSpc>
                        <a:spcAft>
                          <a:spcPts val="25"/>
                        </a:spcAft>
                      </a:pPr>
                      <a:endParaRPr lang="it-IT" sz="8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716915" indent="-6350" algn="l">
                        <a:lnSpc>
                          <a:spcPct val="107000"/>
                        </a:lnSpc>
                        <a:spcAft>
                          <a:spcPts val="25"/>
                        </a:spcAft>
                      </a:pPr>
                      <a:r>
                        <a:rPr lang="it-IT" sz="700">
                          <a:effectLst/>
                        </a:rPr>
                        <a:t>1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1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1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1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extLst>
                  <a:ext uri="{0D108BD9-81ED-4DB2-BD59-A6C34878D82A}">
                    <a16:rowId xmlns:a16="http://schemas.microsoft.com/office/drawing/2014/main" xmlns="" val="3455812101"/>
                  </a:ext>
                </a:extLst>
              </a:tr>
              <a:tr h="156323">
                <a:tc>
                  <a:txBody>
                    <a:bodyPr/>
                    <a:lstStyle/>
                    <a:p>
                      <a:pPr marL="635" indent="-6350" algn="l">
                        <a:lnSpc>
                          <a:spcPct val="107000"/>
                        </a:lnSpc>
                        <a:spcAft>
                          <a:spcPts val="25"/>
                        </a:spcAft>
                      </a:pPr>
                      <a:r>
                        <a:rPr lang="it-IT" sz="700">
                          <a:effectLst/>
                        </a:rPr>
                        <a:t>Geografia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905" indent="-6350" algn="l">
                        <a:lnSpc>
                          <a:spcPct val="107000"/>
                        </a:lnSpc>
                        <a:spcAft>
                          <a:spcPts val="25"/>
                        </a:spcAft>
                      </a:pPr>
                      <a:r>
                        <a:rPr lang="it-IT" sz="700" dirty="0">
                          <a:effectLst/>
                        </a:rPr>
                        <a:t>2 </a:t>
                      </a:r>
                      <a:endParaRPr lang="it-IT" sz="8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716915"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extLst>
                  <a:ext uri="{0D108BD9-81ED-4DB2-BD59-A6C34878D82A}">
                    <a16:rowId xmlns:a16="http://schemas.microsoft.com/office/drawing/2014/main" xmlns="" val="1296340800"/>
                  </a:ext>
                </a:extLst>
              </a:tr>
              <a:tr h="156323">
                <a:tc>
                  <a:txBody>
                    <a:bodyPr/>
                    <a:lstStyle/>
                    <a:p>
                      <a:pPr marL="635" indent="-6350" algn="l">
                        <a:lnSpc>
                          <a:spcPct val="107000"/>
                        </a:lnSpc>
                        <a:spcAft>
                          <a:spcPts val="25"/>
                        </a:spcAft>
                      </a:pPr>
                      <a:r>
                        <a:rPr lang="it-IT" sz="700">
                          <a:effectLst/>
                        </a:rPr>
                        <a:t>Musica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905" indent="-6350" algn="l">
                        <a:lnSpc>
                          <a:spcPct val="107000"/>
                        </a:lnSpc>
                        <a:spcAft>
                          <a:spcPts val="25"/>
                        </a:spcAft>
                      </a:pPr>
                      <a:r>
                        <a:rPr lang="it-IT" sz="700" dirty="0">
                          <a:effectLst/>
                        </a:rPr>
                        <a:t>1 </a:t>
                      </a:r>
                      <a:endParaRPr lang="it-IT" sz="8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716915" indent="-6350" algn="l">
                        <a:lnSpc>
                          <a:spcPct val="107000"/>
                        </a:lnSpc>
                        <a:spcAft>
                          <a:spcPts val="25"/>
                        </a:spcAft>
                      </a:pPr>
                      <a:r>
                        <a:rPr lang="it-IT" sz="700">
                          <a:effectLst/>
                        </a:rPr>
                        <a:t>1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1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1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1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extLst>
                  <a:ext uri="{0D108BD9-81ED-4DB2-BD59-A6C34878D82A}">
                    <a16:rowId xmlns:a16="http://schemas.microsoft.com/office/drawing/2014/main" xmlns="" val="1792447684"/>
                  </a:ext>
                </a:extLst>
              </a:tr>
              <a:tr h="310567">
                <a:tc>
                  <a:txBody>
                    <a:bodyPr/>
                    <a:lstStyle/>
                    <a:p>
                      <a:pPr marL="635" indent="-6350" algn="l">
                        <a:lnSpc>
                          <a:spcPct val="107000"/>
                        </a:lnSpc>
                        <a:spcAft>
                          <a:spcPts val="75"/>
                        </a:spcAft>
                      </a:pPr>
                      <a:r>
                        <a:rPr lang="it-IT" sz="700">
                          <a:effectLst/>
                        </a:rPr>
                        <a:t>Arte e </a:t>
                      </a:r>
                      <a:endParaRPr lang="it-IT" sz="800">
                        <a:effectLst/>
                      </a:endParaRPr>
                    </a:p>
                    <a:p>
                      <a:pPr marL="635" indent="-6350" algn="l">
                        <a:lnSpc>
                          <a:spcPct val="107000"/>
                        </a:lnSpc>
                        <a:spcAft>
                          <a:spcPts val="25"/>
                        </a:spcAft>
                      </a:pPr>
                      <a:r>
                        <a:rPr lang="it-IT" sz="700">
                          <a:effectLst/>
                        </a:rPr>
                        <a:t>Immagine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905" indent="-6350" algn="l">
                        <a:lnSpc>
                          <a:spcPct val="107000"/>
                        </a:lnSpc>
                        <a:spcAft>
                          <a:spcPts val="25"/>
                        </a:spcAft>
                      </a:pPr>
                      <a:r>
                        <a:rPr lang="it-IT" sz="700" dirty="0">
                          <a:effectLst/>
                          <a:latin typeface="Arial" panose="020B0604020202020204" pitchFamily="34" charset="0"/>
                          <a:cs typeface="Arial" panose="020B0604020202020204" pitchFamily="34" charset="0"/>
                        </a:rPr>
                        <a:t>1</a:t>
                      </a:r>
                      <a:r>
                        <a:rPr lang="it-IT" sz="700" dirty="0">
                          <a:effectLst/>
                        </a:rPr>
                        <a:t> </a:t>
                      </a:r>
                      <a:endParaRPr lang="it-IT" sz="8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716915" indent="-6350" algn="l">
                        <a:lnSpc>
                          <a:spcPct val="107000"/>
                        </a:lnSpc>
                        <a:spcAft>
                          <a:spcPts val="25"/>
                        </a:spcAft>
                      </a:pPr>
                      <a:r>
                        <a:rPr lang="it-IT" sz="700">
                          <a:effectLst/>
                        </a:rPr>
                        <a:t>1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1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1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1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extLst>
                  <a:ext uri="{0D108BD9-81ED-4DB2-BD59-A6C34878D82A}">
                    <a16:rowId xmlns:a16="http://schemas.microsoft.com/office/drawing/2014/main" xmlns="" val="3538544728"/>
                  </a:ext>
                </a:extLst>
              </a:tr>
              <a:tr h="91665">
                <a:tc>
                  <a:txBody>
                    <a:bodyPr/>
                    <a:lstStyle/>
                    <a:p>
                      <a:pPr marL="635" indent="-6350" algn="l">
                        <a:lnSpc>
                          <a:spcPct val="107000"/>
                        </a:lnSpc>
                        <a:spcAft>
                          <a:spcPts val="25"/>
                        </a:spcAft>
                      </a:pPr>
                      <a:r>
                        <a:rPr lang="it-IT" sz="700">
                          <a:effectLst/>
                        </a:rPr>
                        <a:t>Scienze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905" indent="-6350" algn="l">
                        <a:lnSpc>
                          <a:spcPct val="107000"/>
                        </a:lnSpc>
                        <a:spcAft>
                          <a:spcPts val="25"/>
                        </a:spcAft>
                      </a:pPr>
                      <a:r>
                        <a:rPr lang="it-IT" sz="700" dirty="0">
                          <a:effectLst/>
                        </a:rPr>
                        <a:t>2</a:t>
                      </a:r>
                      <a:r>
                        <a:rPr lang="it-IT" sz="700" dirty="0">
                          <a:effectLst/>
                          <a:latin typeface="Arial" panose="020B0604020202020204" pitchFamily="34" charset="0"/>
                          <a:cs typeface="Arial" panose="020B0604020202020204" pitchFamily="34" charset="0"/>
                        </a:rPr>
                        <a:t>  1 h CLIL</a:t>
                      </a:r>
                      <a:endParaRPr lang="it-IT" sz="8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716915"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extLst>
                  <a:ext uri="{0D108BD9-81ED-4DB2-BD59-A6C34878D82A}">
                    <a16:rowId xmlns:a16="http://schemas.microsoft.com/office/drawing/2014/main" xmlns="" val="1911135168"/>
                  </a:ext>
                </a:extLst>
              </a:tr>
              <a:tr h="192767">
                <a:tc>
                  <a:txBody>
                    <a:bodyPr/>
                    <a:lstStyle/>
                    <a:p>
                      <a:pPr marL="635" indent="-6350" algn="l">
                        <a:lnSpc>
                          <a:spcPct val="107000"/>
                        </a:lnSpc>
                        <a:spcAft>
                          <a:spcPts val="25"/>
                        </a:spcAft>
                      </a:pPr>
                      <a:r>
                        <a:rPr lang="it-IT" sz="700">
                          <a:effectLst/>
                        </a:rPr>
                        <a:t>Tecnologia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905" indent="-6350" algn="l">
                        <a:lnSpc>
                          <a:spcPct val="107000"/>
                        </a:lnSpc>
                        <a:spcAft>
                          <a:spcPts val="25"/>
                        </a:spcAft>
                      </a:pPr>
                      <a:r>
                        <a:rPr lang="it-IT" sz="700">
                          <a:effectLst/>
                        </a:rPr>
                        <a:t>1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716915" indent="-6350" algn="l">
                        <a:lnSpc>
                          <a:spcPct val="107000"/>
                        </a:lnSpc>
                        <a:spcAft>
                          <a:spcPts val="25"/>
                        </a:spcAft>
                      </a:pPr>
                      <a:r>
                        <a:rPr lang="it-IT" sz="700">
                          <a:effectLst/>
                        </a:rPr>
                        <a:t>1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1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1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1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extLst>
                  <a:ext uri="{0D108BD9-81ED-4DB2-BD59-A6C34878D82A}">
                    <a16:rowId xmlns:a16="http://schemas.microsoft.com/office/drawing/2014/main" xmlns="" val="148463435"/>
                  </a:ext>
                </a:extLst>
              </a:tr>
              <a:tr h="166571">
                <a:tc>
                  <a:txBody>
                    <a:bodyPr/>
                    <a:lstStyle/>
                    <a:p>
                      <a:pPr marL="635" indent="-6350" algn="l">
                        <a:lnSpc>
                          <a:spcPct val="107000"/>
                        </a:lnSpc>
                        <a:spcAft>
                          <a:spcPts val="25"/>
                        </a:spcAft>
                      </a:pPr>
                      <a:r>
                        <a:rPr lang="it-IT" sz="900" dirty="0">
                          <a:solidFill>
                            <a:schemeClr val="bg1"/>
                          </a:solidFill>
                          <a:effectLst/>
                          <a:latin typeface="Bookman Old Style" panose="02050604050505020204" pitchFamily="18" charset="0"/>
                          <a:ea typeface="Bookman Old Style" panose="02050604050505020204" pitchFamily="18" charset="0"/>
                          <a:cs typeface="Bookman Old Style" panose="02050604050505020204" pitchFamily="18" charset="0"/>
                        </a:rPr>
                        <a:t>Scienze motorie</a:t>
                      </a:r>
                      <a:endParaRPr lang="it-IT" sz="1000" dirty="0">
                        <a:solidFill>
                          <a:schemeClr val="bg1"/>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905" indent="-6350" algn="l">
                        <a:lnSpc>
                          <a:spcPct val="107000"/>
                        </a:lnSpc>
                        <a:spcAft>
                          <a:spcPts val="25"/>
                        </a:spcAft>
                      </a:pPr>
                      <a:r>
                        <a:rPr lang="it-IT" sz="7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rPr>
                        <a:t>1</a:t>
                      </a:r>
                      <a:endParaRPr lang="it-IT" sz="8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716915"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extLst>
                  <a:ext uri="{0D108BD9-81ED-4DB2-BD59-A6C34878D82A}">
                    <a16:rowId xmlns:a16="http://schemas.microsoft.com/office/drawing/2014/main" xmlns="" val="908210789"/>
                  </a:ext>
                </a:extLst>
              </a:tr>
              <a:tr h="156323">
                <a:tc>
                  <a:txBody>
                    <a:bodyPr/>
                    <a:lstStyle/>
                    <a:p>
                      <a:pPr marL="635" indent="-6350" algn="l">
                        <a:lnSpc>
                          <a:spcPct val="107000"/>
                        </a:lnSpc>
                        <a:spcAft>
                          <a:spcPts val="25"/>
                        </a:spcAft>
                      </a:pPr>
                      <a:r>
                        <a:rPr lang="it-IT" sz="700" dirty="0">
                          <a:effectLst/>
                        </a:rPr>
                        <a:t>Lab. 1 </a:t>
                      </a:r>
                    </a:p>
                  </a:txBody>
                  <a:tcPr marL="45684" marR="17239" marT="20687" marB="0"/>
                </a:tc>
                <a:tc>
                  <a:txBody>
                    <a:bodyPr/>
                    <a:lstStyle/>
                    <a:p>
                      <a:pPr marL="1905" indent="-6350" algn="l">
                        <a:lnSpc>
                          <a:spcPct val="107000"/>
                        </a:lnSpc>
                        <a:spcAft>
                          <a:spcPts val="25"/>
                        </a:spcAft>
                      </a:pPr>
                      <a:endParaRPr lang="it-IT" sz="8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716915" indent="-6350" algn="l">
                        <a:lnSpc>
                          <a:spcPct val="107000"/>
                        </a:lnSpc>
                        <a:spcAft>
                          <a:spcPts val="25"/>
                        </a:spcAft>
                      </a:pPr>
                      <a:r>
                        <a:rPr lang="it-IT" sz="700">
                          <a:effectLst/>
                        </a:rPr>
                        <a:t>1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1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1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1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extLst>
                  <a:ext uri="{0D108BD9-81ED-4DB2-BD59-A6C34878D82A}">
                    <a16:rowId xmlns:a16="http://schemas.microsoft.com/office/drawing/2014/main" xmlns="" val="3568261663"/>
                  </a:ext>
                </a:extLst>
              </a:tr>
              <a:tr h="156323">
                <a:tc>
                  <a:txBody>
                    <a:bodyPr/>
                    <a:lstStyle/>
                    <a:p>
                      <a:pPr marL="635" indent="-6350" algn="l">
                        <a:lnSpc>
                          <a:spcPct val="107000"/>
                        </a:lnSpc>
                        <a:spcAft>
                          <a:spcPts val="25"/>
                        </a:spcAft>
                      </a:pPr>
                      <a:r>
                        <a:rPr lang="it-IT" sz="700" dirty="0" err="1">
                          <a:effectLst/>
                        </a:rPr>
                        <a:t>Lab.Lingua</a:t>
                      </a:r>
                      <a:r>
                        <a:rPr lang="it-IT" sz="700" dirty="0">
                          <a:effectLst/>
                        </a:rPr>
                        <a:t> inglese</a:t>
                      </a:r>
                    </a:p>
                  </a:txBody>
                  <a:tcPr marL="45684" marR="17239" marT="20687" marB="0"/>
                </a:tc>
                <a:tc>
                  <a:txBody>
                    <a:bodyPr/>
                    <a:lstStyle/>
                    <a:p>
                      <a:pPr marL="1905" indent="-6350" algn="l">
                        <a:lnSpc>
                          <a:spcPct val="107000"/>
                        </a:lnSpc>
                        <a:spcAft>
                          <a:spcPts val="25"/>
                        </a:spcAft>
                      </a:pPr>
                      <a:r>
                        <a:rPr lang="it-IT" sz="8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rPr>
                        <a:t>2</a:t>
                      </a:r>
                    </a:p>
                  </a:txBody>
                  <a:tcPr marL="45684" marR="17239" marT="20687" marB="0"/>
                </a:tc>
                <a:tc>
                  <a:txBody>
                    <a:bodyPr/>
                    <a:lstStyle/>
                    <a:p>
                      <a:pPr marL="716915" indent="-6350" algn="l">
                        <a:lnSpc>
                          <a:spcPct val="107000"/>
                        </a:lnSpc>
                        <a:spcAft>
                          <a:spcPts val="25"/>
                        </a:spcAft>
                      </a:pP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endParaRPr lang="it-IT" sz="8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extLst>
                  <a:ext uri="{0D108BD9-81ED-4DB2-BD59-A6C34878D82A}">
                    <a16:rowId xmlns:a16="http://schemas.microsoft.com/office/drawing/2014/main" xmlns="" val="2729558246"/>
                  </a:ext>
                </a:extLst>
              </a:tr>
              <a:tr h="156323">
                <a:tc>
                  <a:txBody>
                    <a:bodyPr/>
                    <a:lstStyle/>
                    <a:p>
                      <a:pPr marL="635" indent="-6350" algn="l">
                        <a:lnSpc>
                          <a:spcPct val="107000"/>
                        </a:lnSpc>
                        <a:spcAft>
                          <a:spcPts val="25"/>
                        </a:spcAft>
                      </a:pPr>
                      <a:r>
                        <a:rPr lang="it-IT" sz="700" dirty="0" err="1">
                          <a:effectLst/>
                        </a:rPr>
                        <a:t>Law</a:t>
                      </a:r>
                      <a:r>
                        <a:rPr lang="it-IT" sz="700" dirty="0">
                          <a:effectLst/>
                        </a:rPr>
                        <a:t> and </a:t>
                      </a:r>
                      <a:r>
                        <a:rPr lang="it-IT" sz="700" dirty="0" err="1">
                          <a:effectLst/>
                        </a:rPr>
                        <a:t>economics</a:t>
                      </a:r>
                      <a:r>
                        <a:rPr lang="it-IT" sz="700" dirty="0">
                          <a:effectLst/>
                        </a:rPr>
                        <a:t> lab               </a:t>
                      </a:r>
                    </a:p>
                  </a:txBody>
                  <a:tcPr marL="45684" marR="17239" marT="20687" marB="0"/>
                </a:tc>
                <a:tc>
                  <a:txBody>
                    <a:bodyPr/>
                    <a:lstStyle/>
                    <a:p>
                      <a:pPr marL="1905" indent="-6350" algn="l">
                        <a:lnSpc>
                          <a:spcPct val="107000"/>
                        </a:lnSpc>
                        <a:spcAft>
                          <a:spcPts val="25"/>
                        </a:spcAft>
                      </a:pPr>
                      <a:r>
                        <a:rPr lang="it-IT" sz="8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rPr>
                        <a:t>1</a:t>
                      </a:r>
                    </a:p>
                  </a:txBody>
                  <a:tcPr marL="45684" marR="17239" marT="20687" marB="0"/>
                </a:tc>
                <a:tc>
                  <a:txBody>
                    <a:bodyPr/>
                    <a:lstStyle/>
                    <a:p>
                      <a:pPr marL="716915" indent="-6350" algn="l">
                        <a:lnSpc>
                          <a:spcPct val="107000"/>
                        </a:lnSpc>
                        <a:spcAft>
                          <a:spcPts val="25"/>
                        </a:spcAft>
                      </a:pP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endParaRPr lang="it-IT" sz="8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extLst>
                  <a:ext uri="{0D108BD9-81ED-4DB2-BD59-A6C34878D82A}">
                    <a16:rowId xmlns:a16="http://schemas.microsoft.com/office/drawing/2014/main" xmlns="" val="1724106505"/>
                  </a:ext>
                </a:extLst>
              </a:tr>
              <a:tr h="295034">
                <a:tc>
                  <a:txBody>
                    <a:bodyPr/>
                    <a:lstStyle/>
                    <a:p>
                      <a:pPr marL="635" indent="-6350" algn="l">
                        <a:lnSpc>
                          <a:spcPct val="107000"/>
                        </a:lnSpc>
                        <a:spcAft>
                          <a:spcPts val="25"/>
                        </a:spcAft>
                      </a:pPr>
                      <a:r>
                        <a:rPr lang="it-IT" sz="700" dirty="0">
                          <a:effectLst/>
                        </a:rPr>
                        <a:t>Religione cattolica/M.A. </a:t>
                      </a:r>
                      <a:endParaRPr lang="it-IT" sz="8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905"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716915"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2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extLst>
                  <a:ext uri="{0D108BD9-81ED-4DB2-BD59-A6C34878D82A}">
                    <a16:rowId xmlns:a16="http://schemas.microsoft.com/office/drawing/2014/main" xmlns="" val="4189987980"/>
                  </a:ext>
                </a:extLst>
              </a:tr>
              <a:tr h="410105">
                <a:tc>
                  <a:txBody>
                    <a:bodyPr/>
                    <a:lstStyle/>
                    <a:p>
                      <a:pPr marL="635" indent="-6350" algn="l">
                        <a:lnSpc>
                          <a:spcPct val="107000"/>
                        </a:lnSpc>
                        <a:spcAft>
                          <a:spcPts val="25"/>
                        </a:spcAft>
                      </a:pPr>
                      <a:r>
                        <a:rPr lang="it-IT" sz="700">
                          <a:effectLst/>
                        </a:rPr>
                        <a:t>Monte ore settimanale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905" indent="-6350" algn="l">
                        <a:lnSpc>
                          <a:spcPct val="107000"/>
                        </a:lnSpc>
                        <a:spcAft>
                          <a:spcPts val="25"/>
                        </a:spcAft>
                      </a:pPr>
                      <a:r>
                        <a:rPr lang="it-IT" sz="700">
                          <a:effectLst/>
                        </a:rPr>
                        <a:t>30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716915" indent="-6350" algn="l">
                        <a:lnSpc>
                          <a:spcPct val="107000"/>
                        </a:lnSpc>
                        <a:spcAft>
                          <a:spcPts val="25"/>
                        </a:spcAft>
                      </a:pPr>
                      <a:r>
                        <a:rPr lang="it-IT" sz="700">
                          <a:effectLst/>
                        </a:rPr>
                        <a:t>30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30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a:effectLst/>
                        </a:rPr>
                        <a:t>30 </a:t>
                      </a:r>
                      <a:endParaRPr lang="it-IT" sz="80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tc>
                  <a:txBody>
                    <a:bodyPr/>
                    <a:lstStyle/>
                    <a:p>
                      <a:pPr marL="1270" indent="-6350" algn="l">
                        <a:lnSpc>
                          <a:spcPct val="107000"/>
                        </a:lnSpc>
                        <a:spcAft>
                          <a:spcPts val="25"/>
                        </a:spcAft>
                      </a:pPr>
                      <a:r>
                        <a:rPr lang="it-IT" sz="700" dirty="0">
                          <a:effectLst/>
                        </a:rPr>
                        <a:t>30 </a:t>
                      </a:r>
                      <a:endParaRPr lang="it-IT" sz="800" dirty="0">
                        <a:solidFill>
                          <a:srgbClr val="000000"/>
                        </a:solidFill>
                        <a:effectLst/>
                        <a:latin typeface="Bookman Old Style" panose="02050604050505020204" pitchFamily="18" charset="0"/>
                        <a:ea typeface="Bookman Old Style" panose="02050604050505020204" pitchFamily="18" charset="0"/>
                        <a:cs typeface="Bookman Old Style" panose="02050604050505020204" pitchFamily="18" charset="0"/>
                      </a:endParaRPr>
                    </a:p>
                  </a:txBody>
                  <a:tcPr marL="45684" marR="17239" marT="20687" marB="0"/>
                </a:tc>
                <a:extLst>
                  <a:ext uri="{0D108BD9-81ED-4DB2-BD59-A6C34878D82A}">
                    <a16:rowId xmlns:a16="http://schemas.microsoft.com/office/drawing/2014/main" xmlns="" val="1507092058"/>
                  </a:ext>
                </a:extLst>
              </a:tr>
            </a:tbl>
          </a:graphicData>
        </a:graphic>
      </p:graphicFrame>
      <p:sp>
        <p:nvSpPr>
          <p:cNvPr id="7" name="CasellaDiTesto 6">
            <a:extLst>
              <a:ext uri="{FF2B5EF4-FFF2-40B4-BE49-F238E27FC236}">
                <a16:creationId xmlns:a16="http://schemas.microsoft.com/office/drawing/2014/main" xmlns="" id="{5DA11877-4B52-406E-CB20-DA2365EDE34B}"/>
              </a:ext>
            </a:extLst>
          </p:cNvPr>
          <p:cNvSpPr txBox="1"/>
          <p:nvPr/>
        </p:nvSpPr>
        <p:spPr>
          <a:xfrm>
            <a:off x="3051313" y="735496"/>
            <a:ext cx="4124739" cy="369332"/>
          </a:xfrm>
          <a:prstGeom prst="rect">
            <a:avLst/>
          </a:prstGeom>
          <a:noFill/>
        </p:spPr>
        <p:txBody>
          <a:bodyPr wrap="square" rtlCol="0">
            <a:spAutoFit/>
          </a:bodyPr>
          <a:lstStyle/>
          <a:p>
            <a:r>
              <a:rPr lang="it-IT" dirty="0"/>
              <a:t>CURRICOLO OBBLIGATORIO</a:t>
            </a:r>
          </a:p>
        </p:txBody>
      </p:sp>
    </p:spTree>
    <p:extLst>
      <p:ext uri="{BB962C8B-B14F-4D97-AF65-F5344CB8AC3E}">
        <p14:creationId xmlns:p14="http://schemas.microsoft.com/office/powerpoint/2010/main" val="3851021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9913" y="197831"/>
            <a:ext cx="10515600" cy="1325563"/>
          </a:xfrm>
        </p:spPr>
        <p:txBody>
          <a:bodyPr/>
          <a:lstStyle/>
          <a:p>
            <a:r>
              <a:rPr lang="it-IT" dirty="0"/>
              <a:t>CURRICOLO OBBLIGATORIO TEMPO PIENO</a:t>
            </a:r>
          </a:p>
        </p:txBody>
      </p:sp>
      <p:graphicFrame>
        <p:nvGraphicFramePr>
          <p:cNvPr id="4" name="Tabella 3"/>
          <p:cNvGraphicFramePr>
            <a:graphicFrameLocks noGrp="1"/>
          </p:cNvGraphicFramePr>
          <p:nvPr>
            <p:extLst>
              <p:ext uri="{D42A27DB-BD31-4B8C-83A1-F6EECF244321}">
                <p14:modId xmlns:p14="http://schemas.microsoft.com/office/powerpoint/2010/main" val="3052739527"/>
              </p:ext>
            </p:extLst>
          </p:nvPr>
        </p:nvGraphicFramePr>
        <p:xfrm>
          <a:off x="2222498" y="954442"/>
          <a:ext cx="8597901" cy="5833632"/>
        </p:xfrm>
        <a:graphic>
          <a:graphicData uri="http://schemas.openxmlformats.org/drawingml/2006/table">
            <a:tbl>
              <a:tblPr firstRow="1" firstCol="1" bandRow="1">
                <a:tableStyleId>{5C22544A-7EE6-4342-B048-85BDC9FD1C3A}</a:tableStyleId>
              </a:tblPr>
              <a:tblGrid>
                <a:gridCol w="3815456">
                  <a:extLst>
                    <a:ext uri="{9D8B030D-6E8A-4147-A177-3AD203B41FA5}">
                      <a16:colId xmlns:a16="http://schemas.microsoft.com/office/drawing/2014/main" xmlns="" val="2773112042"/>
                    </a:ext>
                  </a:extLst>
                </a:gridCol>
                <a:gridCol w="1594147">
                  <a:extLst>
                    <a:ext uri="{9D8B030D-6E8A-4147-A177-3AD203B41FA5}">
                      <a16:colId xmlns:a16="http://schemas.microsoft.com/office/drawing/2014/main" xmlns="" val="3223161203"/>
                    </a:ext>
                  </a:extLst>
                </a:gridCol>
                <a:gridCol w="1200672">
                  <a:extLst>
                    <a:ext uri="{9D8B030D-6E8A-4147-A177-3AD203B41FA5}">
                      <a16:colId xmlns:a16="http://schemas.microsoft.com/office/drawing/2014/main" xmlns="" val="4099086492"/>
                    </a:ext>
                  </a:extLst>
                </a:gridCol>
                <a:gridCol w="1987626">
                  <a:extLst>
                    <a:ext uri="{9D8B030D-6E8A-4147-A177-3AD203B41FA5}">
                      <a16:colId xmlns:a16="http://schemas.microsoft.com/office/drawing/2014/main" xmlns="" val="2229694753"/>
                    </a:ext>
                  </a:extLst>
                </a:gridCol>
              </a:tblGrid>
              <a:tr h="313522">
                <a:tc gridSpan="4">
                  <a:txBody>
                    <a:bodyPr/>
                    <a:lstStyle/>
                    <a:p>
                      <a:pPr>
                        <a:lnSpc>
                          <a:spcPct val="115000"/>
                        </a:lnSpc>
                        <a:spcAft>
                          <a:spcPts val="1000"/>
                        </a:spcAft>
                      </a:pPr>
                      <a:r>
                        <a:rPr lang="it-IT" sz="1400" dirty="0">
                          <a:effectLst/>
                        </a:rPr>
                        <a:t>CLASSI A TEMPO PIENO 40 ORE SETTIMANALI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752377908"/>
                  </a:ext>
                </a:extLst>
              </a:tr>
              <a:tr h="235554">
                <a:tc gridSpan="4">
                  <a:txBody>
                    <a:bodyPr/>
                    <a:lstStyle/>
                    <a:p>
                      <a:pPr algn="ctr">
                        <a:lnSpc>
                          <a:spcPct val="115000"/>
                        </a:lnSpc>
                        <a:spcAft>
                          <a:spcPts val="1000"/>
                        </a:spcAft>
                      </a:pPr>
                      <a:r>
                        <a:rPr lang="it-IT" sz="1400" dirty="0">
                          <a:effectLst/>
                        </a:rPr>
                        <a:t>PLESSO:    CAPOLUOGO</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3167291580"/>
                  </a:ext>
                </a:extLst>
              </a:tr>
              <a:tr h="593031">
                <a:tc>
                  <a:txBody>
                    <a:bodyPr/>
                    <a:lstStyle/>
                    <a:p>
                      <a:pPr>
                        <a:lnSpc>
                          <a:spcPct val="115000"/>
                        </a:lnSpc>
                        <a:spcAft>
                          <a:spcPts val="1000"/>
                        </a:spcAft>
                      </a:pPr>
                      <a:r>
                        <a:rPr lang="it-IT" sz="1400">
                          <a:effectLst/>
                        </a:rPr>
                        <a:t>DISCIPLINE</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CL. </a:t>
                      </a:r>
                    </a:p>
                    <a:p>
                      <a:pPr>
                        <a:lnSpc>
                          <a:spcPct val="115000"/>
                        </a:lnSpc>
                        <a:spcAft>
                          <a:spcPts val="1000"/>
                        </a:spcAft>
                      </a:pPr>
                      <a:r>
                        <a:rPr lang="it-IT" sz="1400" dirty="0">
                          <a:effectLst/>
                        </a:rPr>
                        <a:t>TERZA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CL. </a:t>
                      </a:r>
                    </a:p>
                    <a:p>
                      <a:pPr>
                        <a:lnSpc>
                          <a:spcPct val="115000"/>
                        </a:lnSpc>
                        <a:spcAft>
                          <a:spcPts val="1000"/>
                        </a:spcAft>
                      </a:pPr>
                      <a:r>
                        <a:rPr lang="it-IT" sz="1400" dirty="0">
                          <a:effectLst/>
                        </a:rPr>
                        <a:t>QUARTA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000" dirty="0">
                          <a:effectLst/>
                        </a:rPr>
                        <a:t> </a:t>
                      </a:r>
                      <a:r>
                        <a:rPr lang="it-IT" sz="1400" dirty="0">
                          <a:effectLst/>
                          <a:latin typeface="+mj-lt"/>
                        </a:rPr>
                        <a:t>CL. </a:t>
                      </a:r>
                    </a:p>
                    <a:p>
                      <a:pPr>
                        <a:lnSpc>
                          <a:spcPct val="115000"/>
                        </a:lnSpc>
                        <a:spcAft>
                          <a:spcPts val="1000"/>
                        </a:spcAft>
                      </a:pPr>
                      <a:r>
                        <a:rPr lang="it-IT" sz="1400" dirty="0">
                          <a:effectLst/>
                          <a:latin typeface="+mj-lt"/>
                          <a:ea typeface="Calibri" panose="020F0502020204030204" pitchFamily="34" charset="0"/>
                          <a:cs typeface="Times New Roman" panose="02020603050405020304" pitchFamily="18" charset="0"/>
                        </a:rPr>
                        <a:t>QUINTA</a:t>
                      </a:r>
                    </a:p>
                  </a:txBody>
                  <a:tcPr marL="61916" marR="61916" marT="0" marB="0"/>
                </a:tc>
                <a:extLst>
                  <a:ext uri="{0D108BD9-81ED-4DB2-BD59-A6C34878D82A}">
                    <a16:rowId xmlns:a16="http://schemas.microsoft.com/office/drawing/2014/main" xmlns="" val="1441722054"/>
                  </a:ext>
                </a:extLst>
              </a:tr>
              <a:tr h="235554">
                <a:tc>
                  <a:txBody>
                    <a:bodyPr/>
                    <a:lstStyle/>
                    <a:p>
                      <a:pPr>
                        <a:lnSpc>
                          <a:spcPct val="115000"/>
                        </a:lnSpc>
                        <a:spcAft>
                          <a:spcPts val="1000"/>
                        </a:spcAft>
                      </a:pPr>
                      <a:r>
                        <a:rPr lang="it-IT" sz="1400">
                          <a:effectLst/>
                        </a:rPr>
                        <a:t>Italiano</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6</a:t>
                      </a:r>
                    </a:p>
                  </a:txBody>
                  <a:tcPr marL="61916" marR="61916" marT="0" marB="0"/>
                </a:tc>
                <a:tc>
                  <a:txBody>
                    <a:bodyPr/>
                    <a:lstStyle/>
                    <a:p>
                      <a:pPr>
                        <a:lnSpc>
                          <a:spcPct val="115000"/>
                        </a:lnSpc>
                        <a:spcAft>
                          <a:spcPts val="10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6</a:t>
                      </a:r>
                    </a:p>
                  </a:txBody>
                  <a:tcPr marL="61916" marR="61916" marT="0" marB="0"/>
                </a:tc>
                <a:tc>
                  <a:txBody>
                    <a:bodyPr/>
                    <a:lstStyle/>
                    <a:p>
                      <a:pPr>
                        <a:lnSpc>
                          <a:spcPct val="115000"/>
                        </a:lnSpc>
                        <a:spcAft>
                          <a:spcPts val="1000"/>
                        </a:spcAft>
                      </a:pPr>
                      <a:r>
                        <a:rPr lang="it-IT" sz="1400" dirty="0">
                          <a:effectLst/>
                          <a:latin typeface="Calibri" panose="020F0502020204030204" pitchFamily="34" charset="0"/>
                          <a:ea typeface="Calibri" panose="020F0502020204030204" pitchFamily="34" charset="0"/>
                          <a:cs typeface="Calibri" panose="020F0502020204030204" pitchFamily="34" charset="0"/>
                        </a:rPr>
                        <a:t>6</a:t>
                      </a:r>
                    </a:p>
                  </a:txBody>
                  <a:tcPr marL="61916" marR="61916" marT="0" marB="0"/>
                </a:tc>
                <a:extLst>
                  <a:ext uri="{0D108BD9-81ED-4DB2-BD59-A6C34878D82A}">
                    <a16:rowId xmlns:a16="http://schemas.microsoft.com/office/drawing/2014/main" xmlns="" val="3217959092"/>
                  </a:ext>
                </a:extLst>
              </a:tr>
              <a:tr h="235554">
                <a:tc>
                  <a:txBody>
                    <a:bodyPr/>
                    <a:lstStyle/>
                    <a:p>
                      <a:pPr>
                        <a:lnSpc>
                          <a:spcPct val="115000"/>
                        </a:lnSpc>
                        <a:spcAft>
                          <a:spcPts val="1000"/>
                        </a:spcAft>
                      </a:pPr>
                      <a:r>
                        <a:rPr lang="it-IT" sz="1400">
                          <a:effectLst/>
                        </a:rPr>
                        <a:t>Matematica </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6</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6</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latin typeface="Calibri" panose="020F0502020204030204" pitchFamily="34" charset="0"/>
                          <a:ea typeface="Calibri" panose="020F0502020204030204" pitchFamily="34" charset="0"/>
                          <a:cs typeface="Calibri" panose="020F0502020204030204" pitchFamily="34" charset="0"/>
                        </a:rPr>
                        <a:t>6</a:t>
                      </a:r>
                    </a:p>
                  </a:txBody>
                  <a:tcPr marL="61916" marR="61916" marT="0" marB="0"/>
                </a:tc>
                <a:extLst>
                  <a:ext uri="{0D108BD9-81ED-4DB2-BD59-A6C34878D82A}">
                    <a16:rowId xmlns:a16="http://schemas.microsoft.com/office/drawing/2014/main" xmlns="" val="3955051357"/>
                  </a:ext>
                </a:extLst>
              </a:tr>
              <a:tr h="593031">
                <a:tc>
                  <a:txBody>
                    <a:bodyPr/>
                    <a:lstStyle/>
                    <a:p>
                      <a:pPr>
                        <a:lnSpc>
                          <a:spcPct val="115000"/>
                        </a:lnSpc>
                        <a:spcAft>
                          <a:spcPts val="1000"/>
                        </a:spcAft>
                      </a:pPr>
                      <a:r>
                        <a:rPr lang="it-IT" sz="1400">
                          <a:effectLst/>
                        </a:rPr>
                        <a:t>Storia </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2</a:t>
                      </a:r>
                    </a:p>
                  </a:txBody>
                  <a:tcPr marL="61916" marR="61916" marT="0" marB="0"/>
                </a:tc>
                <a:tc>
                  <a:txBody>
                    <a:bodyPr/>
                    <a:lstStyle/>
                    <a:p>
                      <a:pPr>
                        <a:lnSpc>
                          <a:spcPct val="115000"/>
                        </a:lnSpc>
                        <a:spcAft>
                          <a:spcPts val="1000"/>
                        </a:spcAft>
                      </a:pPr>
                      <a:r>
                        <a:rPr lang="it-IT" sz="1400" dirty="0">
                          <a:effectLst/>
                        </a:rPr>
                        <a:t>2</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lang="it-IT" sz="1400" dirty="0">
                          <a:effectLst/>
                          <a:latin typeface="Calibri" panose="020F0502020204030204" pitchFamily="34" charset="0"/>
                          <a:cs typeface="Calibri" panose="020F0502020204030204" pitchFamily="34" charset="0"/>
                        </a:rPr>
                        <a:t> 2</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1000"/>
                        </a:spcAft>
                      </a:pP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61916" marR="61916" marT="0" marB="0"/>
                </a:tc>
                <a:extLst>
                  <a:ext uri="{0D108BD9-81ED-4DB2-BD59-A6C34878D82A}">
                    <a16:rowId xmlns:a16="http://schemas.microsoft.com/office/drawing/2014/main" xmlns="" val="4259459601"/>
                  </a:ext>
                </a:extLst>
              </a:tr>
              <a:tr h="402987">
                <a:tc>
                  <a:txBody>
                    <a:bodyPr/>
                    <a:lstStyle/>
                    <a:p>
                      <a:pPr>
                        <a:lnSpc>
                          <a:spcPct val="115000"/>
                        </a:lnSpc>
                        <a:spcAft>
                          <a:spcPts val="1000"/>
                        </a:spcAft>
                      </a:pPr>
                      <a:r>
                        <a:rPr lang="it-IT" sz="1400" dirty="0">
                          <a:effectLst/>
                          <a:latin typeface="+mn-lt"/>
                          <a:ea typeface="+mn-ea"/>
                          <a:cs typeface="+mn-cs"/>
                        </a:rPr>
                        <a:t>Educazione</a:t>
                      </a:r>
                      <a:r>
                        <a:rPr lang="it-IT" sz="1400" baseline="0" dirty="0">
                          <a:effectLst/>
                          <a:latin typeface="+mn-lt"/>
                          <a:ea typeface="+mn-ea"/>
                          <a:cs typeface="+mn-cs"/>
                        </a:rPr>
                        <a:t> Civica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1</a:t>
                      </a:r>
                    </a:p>
                  </a:txBody>
                  <a:tcPr marL="61916" marR="61916" marT="0" marB="0"/>
                </a:tc>
                <a:tc>
                  <a:txBody>
                    <a:bodyPr/>
                    <a:lstStyle/>
                    <a:p>
                      <a:pPr>
                        <a:lnSpc>
                          <a:spcPct val="115000"/>
                        </a:lnSpc>
                        <a:spcAft>
                          <a:spcPts val="1000"/>
                        </a:spcAft>
                      </a:pPr>
                      <a:r>
                        <a:rPr lang="it-IT" sz="1400" dirty="0">
                          <a:effectLst/>
                        </a:rPr>
                        <a:t>1</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latin typeface="Calibri" panose="020F0502020204030204" pitchFamily="34" charset="0"/>
                          <a:cs typeface="Calibri" panose="020F0502020204030204" pitchFamily="34" charset="0"/>
                        </a:rPr>
                        <a:t> 1</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61916" marR="61916" marT="0" marB="0"/>
                </a:tc>
                <a:extLst>
                  <a:ext uri="{0D108BD9-81ED-4DB2-BD59-A6C34878D82A}">
                    <a16:rowId xmlns:a16="http://schemas.microsoft.com/office/drawing/2014/main" xmlns="" val="1544430686"/>
                  </a:ext>
                </a:extLst>
              </a:tr>
              <a:tr h="235554">
                <a:tc>
                  <a:txBody>
                    <a:bodyPr/>
                    <a:lstStyle/>
                    <a:p>
                      <a:pPr>
                        <a:lnSpc>
                          <a:spcPct val="115000"/>
                        </a:lnSpc>
                        <a:spcAft>
                          <a:spcPts val="1000"/>
                        </a:spcAft>
                      </a:pPr>
                      <a:r>
                        <a:rPr lang="it-IT" sz="1400">
                          <a:effectLst/>
                        </a:rPr>
                        <a:t>Geografia </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2</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2</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latin typeface="Calibri" panose="020F0502020204030204" pitchFamily="34" charset="0"/>
                          <a:cs typeface="Calibri" panose="020F0502020204030204" pitchFamily="34" charset="0"/>
                        </a:rPr>
                        <a:t> 2</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61916" marR="61916" marT="0" marB="0"/>
                </a:tc>
                <a:extLst>
                  <a:ext uri="{0D108BD9-81ED-4DB2-BD59-A6C34878D82A}">
                    <a16:rowId xmlns:a16="http://schemas.microsoft.com/office/drawing/2014/main" xmlns="" val="113099061"/>
                  </a:ext>
                </a:extLst>
              </a:tr>
              <a:tr h="235554">
                <a:tc>
                  <a:txBody>
                    <a:bodyPr/>
                    <a:lstStyle/>
                    <a:p>
                      <a:pPr>
                        <a:lnSpc>
                          <a:spcPct val="115000"/>
                        </a:lnSpc>
                        <a:spcAft>
                          <a:spcPts val="1000"/>
                        </a:spcAft>
                      </a:pPr>
                      <a:r>
                        <a:rPr lang="it-IT" sz="1400">
                          <a:effectLst/>
                        </a:rPr>
                        <a:t>Musica </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1</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1</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latin typeface="Calibri" panose="020F0502020204030204" pitchFamily="34" charset="0"/>
                          <a:cs typeface="Calibri" panose="020F0502020204030204" pitchFamily="34" charset="0"/>
                        </a:rPr>
                        <a:t> 1</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61916" marR="61916" marT="0" marB="0"/>
                </a:tc>
                <a:extLst>
                  <a:ext uri="{0D108BD9-81ED-4DB2-BD59-A6C34878D82A}">
                    <a16:rowId xmlns:a16="http://schemas.microsoft.com/office/drawing/2014/main" xmlns="" val="253127272"/>
                  </a:ext>
                </a:extLst>
              </a:tr>
              <a:tr h="313522">
                <a:tc>
                  <a:txBody>
                    <a:bodyPr/>
                    <a:lstStyle/>
                    <a:p>
                      <a:pPr>
                        <a:lnSpc>
                          <a:spcPct val="115000"/>
                        </a:lnSpc>
                        <a:spcAft>
                          <a:spcPts val="1000"/>
                        </a:spcAft>
                      </a:pPr>
                      <a:r>
                        <a:rPr lang="it-IT" sz="1400">
                          <a:effectLst/>
                        </a:rPr>
                        <a:t>Arte e Immagine </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1</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1</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latin typeface="Calibri" panose="020F0502020204030204" pitchFamily="34" charset="0"/>
                          <a:cs typeface="Calibri" panose="020F0502020204030204" pitchFamily="34" charset="0"/>
                        </a:rPr>
                        <a:t> 1</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61916" marR="61916" marT="0" marB="0"/>
                </a:tc>
                <a:extLst>
                  <a:ext uri="{0D108BD9-81ED-4DB2-BD59-A6C34878D82A}">
                    <a16:rowId xmlns:a16="http://schemas.microsoft.com/office/drawing/2014/main" xmlns="" val="3349329912"/>
                  </a:ext>
                </a:extLst>
              </a:tr>
              <a:tr h="235554">
                <a:tc>
                  <a:txBody>
                    <a:bodyPr/>
                    <a:lstStyle/>
                    <a:p>
                      <a:pPr>
                        <a:lnSpc>
                          <a:spcPct val="115000"/>
                        </a:lnSpc>
                        <a:spcAft>
                          <a:spcPts val="1000"/>
                        </a:spcAft>
                      </a:pPr>
                      <a:r>
                        <a:rPr lang="it-IT" sz="1400">
                          <a:effectLst/>
                        </a:rPr>
                        <a:t>Scienze </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2</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2</a:t>
                      </a:r>
                    </a:p>
                  </a:txBody>
                  <a:tcPr marL="61916" marR="61916" marT="0" marB="0"/>
                </a:tc>
                <a:tc>
                  <a:txBody>
                    <a:bodyPr/>
                    <a:lstStyle/>
                    <a:p>
                      <a:pPr>
                        <a:lnSpc>
                          <a:spcPct val="115000"/>
                        </a:lnSpc>
                        <a:spcAft>
                          <a:spcPts val="1000"/>
                        </a:spcAft>
                      </a:pPr>
                      <a:r>
                        <a:rPr lang="it-IT" sz="1400" dirty="0">
                          <a:effectLst/>
                          <a:latin typeface="Calibri" panose="020F0502020204030204" pitchFamily="34" charset="0"/>
                          <a:cs typeface="Calibri" panose="020F0502020204030204" pitchFamily="34" charset="0"/>
                        </a:rPr>
                        <a:t> 2</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61916" marR="61916" marT="0" marB="0"/>
                </a:tc>
                <a:extLst>
                  <a:ext uri="{0D108BD9-81ED-4DB2-BD59-A6C34878D82A}">
                    <a16:rowId xmlns:a16="http://schemas.microsoft.com/office/drawing/2014/main" xmlns="" val="1240117290"/>
                  </a:ext>
                </a:extLst>
              </a:tr>
              <a:tr h="235554">
                <a:tc>
                  <a:txBody>
                    <a:bodyPr/>
                    <a:lstStyle/>
                    <a:p>
                      <a:pPr>
                        <a:lnSpc>
                          <a:spcPct val="115000"/>
                        </a:lnSpc>
                        <a:spcAft>
                          <a:spcPts val="1000"/>
                        </a:spcAft>
                      </a:pPr>
                      <a:r>
                        <a:rPr lang="it-IT" sz="1400">
                          <a:effectLst/>
                        </a:rPr>
                        <a:t>Tecnologia</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1</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1</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latin typeface="Calibri" panose="020F0502020204030204" pitchFamily="34" charset="0"/>
                          <a:cs typeface="Calibri" panose="020F0502020204030204" pitchFamily="34" charset="0"/>
                        </a:rPr>
                        <a:t> 1</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61916" marR="61916" marT="0" marB="0"/>
                </a:tc>
                <a:extLst>
                  <a:ext uri="{0D108BD9-81ED-4DB2-BD59-A6C34878D82A}">
                    <a16:rowId xmlns:a16="http://schemas.microsoft.com/office/drawing/2014/main" xmlns="" val="3834040584"/>
                  </a:ext>
                </a:extLst>
              </a:tr>
              <a:tr h="235554">
                <a:tc>
                  <a:txBody>
                    <a:bodyPr/>
                    <a:lstStyle/>
                    <a:p>
                      <a:pPr>
                        <a:lnSpc>
                          <a:spcPct val="115000"/>
                        </a:lnSpc>
                        <a:spcAft>
                          <a:spcPts val="10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Scienze motorie</a:t>
                      </a:r>
                    </a:p>
                  </a:txBody>
                  <a:tcPr marL="61916" marR="61916" marT="0" marB="0"/>
                </a:tc>
                <a:tc>
                  <a:txBody>
                    <a:bodyPr/>
                    <a:lstStyle/>
                    <a:p>
                      <a:pPr>
                        <a:lnSpc>
                          <a:spcPct val="115000"/>
                        </a:lnSpc>
                        <a:spcAft>
                          <a:spcPts val="1000"/>
                        </a:spcAft>
                      </a:pPr>
                      <a:r>
                        <a:rPr lang="it-IT" sz="1400" dirty="0">
                          <a:effectLst/>
                        </a:rPr>
                        <a:t>2</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2</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latin typeface="Calibri" panose="020F0502020204030204" pitchFamily="34" charset="0"/>
                          <a:cs typeface="Calibri" panose="020F0502020204030204" pitchFamily="34" charset="0"/>
                        </a:rPr>
                        <a:t> 2</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61916" marR="61916" marT="0" marB="0"/>
                </a:tc>
                <a:extLst>
                  <a:ext uri="{0D108BD9-81ED-4DB2-BD59-A6C34878D82A}">
                    <a16:rowId xmlns:a16="http://schemas.microsoft.com/office/drawing/2014/main" xmlns="" val="1435624584"/>
                  </a:ext>
                </a:extLst>
              </a:tr>
              <a:tr h="235554">
                <a:tc>
                  <a:txBody>
                    <a:bodyPr/>
                    <a:lstStyle/>
                    <a:p>
                      <a:pPr>
                        <a:lnSpc>
                          <a:spcPct val="115000"/>
                        </a:lnSpc>
                        <a:spcAft>
                          <a:spcPts val="1000"/>
                        </a:spcAft>
                      </a:pPr>
                      <a:r>
                        <a:rPr lang="it-IT" sz="1400" dirty="0">
                          <a:effectLst/>
                        </a:rPr>
                        <a:t>Lingua inglese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3</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3</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latin typeface="Calibri" panose="020F0502020204030204" pitchFamily="34" charset="0"/>
                          <a:cs typeface="Calibri" panose="020F0502020204030204" pitchFamily="34" charset="0"/>
                        </a:rPr>
                        <a:t> 3</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61916" marR="61916" marT="0" marB="0"/>
                </a:tc>
                <a:extLst>
                  <a:ext uri="{0D108BD9-81ED-4DB2-BD59-A6C34878D82A}">
                    <a16:rowId xmlns:a16="http://schemas.microsoft.com/office/drawing/2014/main" xmlns="" val="1615189558"/>
                  </a:ext>
                </a:extLst>
              </a:tr>
              <a:tr h="235554">
                <a:tc>
                  <a:txBody>
                    <a:bodyPr/>
                    <a:lstStyle/>
                    <a:p>
                      <a:pPr>
                        <a:lnSpc>
                          <a:spcPct val="115000"/>
                        </a:lnSpc>
                        <a:spcAft>
                          <a:spcPts val="10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Lab 1</a:t>
                      </a:r>
                    </a:p>
                  </a:txBody>
                  <a:tcPr marL="61916" marR="61916" marT="0" marB="0"/>
                </a:tc>
                <a:tc>
                  <a:txBody>
                    <a:bodyPr/>
                    <a:lstStyle/>
                    <a:p>
                      <a:pPr>
                        <a:lnSpc>
                          <a:spcPct val="115000"/>
                        </a:lnSpc>
                        <a:spcAft>
                          <a:spcPts val="10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1</a:t>
                      </a:r>
                    </a:p>
                  </a:txBody>
                  <a:tcPr marL="61916" marR="61916" marT="0" marB="0"/>
                </a:tc>
                <a:tc>
                  <a:txBody>
                    <a:bodyPr/>
                    <a:lstStyle/>
                    <a:p>
                      <a:pPr>
                        <a:lnSpc>
                          <a:spcPct val="115000"/>
                        </a:lnSpc>
                        <a:spcAft>
                          <a:spcPts val="1000"/>
                        </a:spcAft>
                      </a:pPr>
                      <a:r>
                        <a:rPr lang="it-IT" sz="1400" dirty="0">
                          <a:effectLst/>
                          <a:latin typeface="Calibri" panose="020F0502020204030204" pitchFamily="34" charset="0"/>
                          <a:ea typeface="Calibri" panose="020F0502020204030204" pitchFamily="34" charset="0"/>
                          <a:cs typeface="Times New Roman" panose="02020603050405020304" pitchFamily="18" charset="0"/>
                        </a:rPr>
                        <a:t>1</a:t>
                      </a:r>
                    </a:p>
                  </a:txBody>
                  <a:tcPr marL="61916" marR="61916" marT="0" marB="0"/>
                </a:tc>
                <a:tc>
                  <a:txBody>
                    <a:bodyPr/>
                    <a:lstStyle/>
                    <a:p>
                      <a:pPr>
                        <a:lnSpc>
                          <a:spcPct val="115000"/>
                        </a:lnSpc>
                        <a:spcAft>
                          <a:spcPts val="1000"/>
                        </a:spcAft>
                      </a:pPr>
                      <a:r>
                        <a:rPr lang="it-IT" sz="1400" dirty="0">
                          <a:effectLst/>
                          <a:latin typeface="Calibri" panose="020F0502020204030204" pitchFamily="34" charset="0"/>
                          <a:ea typeface="Calibri" panose="020F0502020204030204" pitchFamily="34" charset="0"/>
                          <a:cs typeface="Calibri" panose="020F0502020204030204" pitchFamily="34" charset="0"/>
                        </a:rPr>
                        <a:t>1</a:t>
                      </a:r>
                    </a:p>
                  </a:txBody>
                  <a:tcPr marL="61916" marR="61916" marT="0" marB="0"/>
                </a:tc>
                <a:extLst>
                  <a:ext uri="{0D108BD9-81ED-4DB2-BD59-A6C34878D82A}">
                    <a16:rowId xmlns:a16="http://schemas.microsoft.com/office/drawing/2014/main" xmlns="" val="2678742708"/>
                  </a:ext>
                </a:extLst>
              </a:tr>
              <a:tr h="604480">
                <a:tc>
                  <a:txBody>
                    <a:bodyPr/>
                    <a:lstStyle/>
                    <a:p>
                      <a:pPr>
                        <a:lnSpc>
                          <a:spcPct val="115000"/>
                        </a:lnSpc>
                        <a:spcAft>
                          <a:spcPts val="1000"/>
                        </a:spcAft>
                      </a:pPr>
                      <a:r>
                        <a:rPr lang="it-IT" sz="1400" dirty="0">
                          <a:effectLst/>
                        </a:rPr>
                        <a:t>Religione cattolica/Attività Alternativa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2</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2</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latin typeface="Calibri" panose="020F0502020204030204" pitchFamily="34" charset="0"/>
                          <a:cs typeface="Calibri" panose="020F0502020204030204" pitchFamily="34" charset="0"/>
                        </a:rPr>
                        <a:t> 2</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61916" marR="61916" marT="0" marB="0"/>
                </a:tc>
                <a:extLst>
                  <a:ext uri="{0D108BD9-81ED-4DB2-BD59-A6C34878D82A}">
                    <a16:rowId xmlns:a16="http://schemas.microsoft.com/office/drawing/2014/main" xmlns="" val="3906184419"/>
                  </a:ext>
                </a:extLst>
              </a:tr>
              <a:tr h="235554">
                <a:tc>
                  <a:txBody>
                    <a:bodyPr/>
                    <a:lstStyle/>
                    <a:p>
                      <a:pPr>
                        <a:lnSpc>
                          <a:spcPct val="115000"/>
                        </a:lnSpc>
                        <a:spcAft>
                          <a:spcPts val="1000"/>
                        </a:spcAft>
                      </a:pPr>
                      <a:r>
                        <a:rPr lang="it-IT" sz="1400">
                          <a:effectLst/>
                        </a:rPr>
                        <a:t>MENSA </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10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10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latin typeface="Calibri" panose="020F0502020204030204" pitchFamily="34" charset="0"/>
                          <a:cs typeface="Calibri" panose="020F0502020204030204" pitchFamily="34" charset="0"/>
                        </a:rPr>
                        <a:t> 10</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61916" marR="61916" marT="0" marB="0"/>
                </a:tc>
                <a:extLst>
                  <a:ext uri="{0D108BD9-81ED-4DB2-BD59-A6C34878D82A}">
                    <a16:rowId xmlns:a16="http://schemas.microsoft.com/office/drawing/2014/main" xmlns="" val="3329581512"/>
                  </a:ext>
                </a:extLst>
              </a:tr>
              <a:tr h="402987">
                <a:tc>
                  <a:txBody>
                    <a:bodyPr/>
                    <a:lstStyle/>
                    <a:p>
                      <a:pPr>
                        <a:lnSpc>
                          <a:spcPct val="115000"/>
                        </a:lnSpc>
                        <a:spcAft>
                          <a:spcPts val="1000"/>
                        </a:spcAft>
                      </a:pPr>
                      <a:r>
                        <a:rPr lang="it-IT" sz="1400" dirty="0">
                          <a:effectLst/>
                        </a:rPr>
                        <a:t>Monte ore settimanali</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40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rPr>
                        <a:t>40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916" marR="61916" marT="0" marB="0"/>
                </a:tc>
                <a:tc>
                  <a:txBody>
                    <a:bodyPr/>
                    <a:lstStyle/>
                    <a:p>
                      <a:pPr>
                        <a:lnSpc>
                          <a:spcPct val="115000"/>
                        </a:lnSpc>
                        <a:spcAft>
                          <a:spcPts val="1000"/>
                        </a:spcAft>
                      </a:pPr>
                      <a:r>
                        <a:rPr lang="it-IT" sz="1400" dirty="0">
                          <a:effectLst/>
                          <a:latin typeface="Calibri" panose="020F0502020204030204" pitchFamily="34" charset="0"/>
                          <a:cs typeface="Calibri" panose="020F0502020204030204" pitchFamily="34" charset="0"/>
                        </a:rPr>
                        <a:t> 40</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txBody>
                  <a:tcPr marL="61916" marR="61916" marT="0" marB="0"/>
                </a:tc>
                <a:extLst>
                  <a:ext uri="{0D108BD9-81ED-4DB2-BD59-A6C34878D82A}">
                    <a16:rowId xmlns:a16="http://schemas.microsoft.com/office/drawing/2014/main" xmlns="" val="3021777892"/>
                  </a:ext>
                </a:extLst>
              </a:tr>
            </a:tbl>
          </a:graphicData>
        </a:graphic>
      </p:graphicFrame>
    </p:spTree>
    <p:extLst>
      <p:ext uri="{BB962C8B-B14F-4D97-AF65-F5344CB8AC3E}">
        <p14:creationId xmlns:p14="http://schemas.microsoft.com/office/powerpoint/2010/main" val="3013902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RAPPORTI CO L’UTENZA E IL TERRITORIO</a:t>
            </a:r>
          </a:p>
        </p:txBody>
      </p:sp>
      <p:sp>
        <p:nvSpPr>
          <p:cNvPr id="3" name="Segnaposto contenuto 2"/>
          <p:cNvSpPr>
            <a:spLocks noGrp="1"/>
          </p:cNvSpPr>
          <p:nvPr>
            <p:ph idx="1"/>
          </p:nvPr>
        </p:nvSpPr>
        <p:spPr/>
        <p:txBody>
          <a:bodyPr>
            <a:normAutofit/>
          </a:bodyPr>
          <a:lstStyle/>
          <a:p>
            <a:pPr marL="719455" marR="712470" algn="just">
              <a:spcBef>
                <a:spcPts val="500"/>
              </a:spcBef>
            </a:pPr>
            <a:r>
              <a:rPr lang="it-IT" dirty="0">
                <a:latin typeface="Bookman Old Style" panose="02050604050505020204" pitchFamily="18" charset="0"/>
                <a:ea typeface="Bookman Old Style" panose="02050604050505020204" pitchFamily="18" charset="0"/>
                <a:cs typeface="Bookman Old Style" panose="02050604050505020204" pitchFamily="18" charset="0"/>
              </a:rPr>
              <a:t>La Segreteria </a:t>
            </a:r>
            <a:r>
              <a:rPr lang="it-IT" b="1" dirty="0">
                <a:latin typeface="Bookman Old Style" panose="02050604050505020204" pitchFamily="18" charset="0"/>
                <a:ea typeface="Bookman Old Style" panose="02050604050505020204" pitchFamily="18" charset="0"/>
                <a:cs typeface="Bookman Old Style" panose="02050604050505020204" pitchFamily="18" charset="0"/>
              </a:rPr>
              <a:t>è aperta al pubblico da lunedì a venerdì, dalle ore 10.00 alle ore 12:00.</a:t>
            </a:r>
          </a:p>
          <a:p>
            <a:pPr marL="719455" marR="712470" algn="just">
              <a:spcBef>
                <a:spcPts val="500"/>
              </a:spcBef>
            </a:pPr>
            <a:endParaRPr lang="it-IT" b="1" dirty="0">
              <a:latin typeface="Bookman Old Style" panose="02050604050505020204" pitchFamily="18" charset="0"/>
              <a:ea typeface="Bookman Old Style" panose="02050604050505020204" pitchFamily="18" charset="0"/>
              <a:cs typeface="Bookman Old Style" panose="02050604050505020204" pitchFamily="18" charset="0"/>
            </a:endParaRPr>
          </a:p>
          <a:p>
            <a:pPr marL="719455" marR="712470" algn="just">
              <a:spcBef>
                <a:spcPts val="500"/>
              </a:spcBef>
            </a:pPr>
            <a:r>
              <a:rPr lang="it-IT" dirty="0">
                <a:latin typeface="Bookman Old Style" panose="02050604050505020204" pitchFamily="18" charset="0"/>
                <a:ea typeface="Bookman Old Style" panose="02050604050505020204" pitchFamily="18" charset="0"/>
                <a:cs typeface="Bookman Old Style" panose="02050604050505020204" pitchFamily="18" charset="0"/>
              </a:rPr>
              <a:t>La Dirigente Scolastica Dott.ssa Concetta </a:t>
            </a:r>
            <a:r>
              <a:rPr lang="it-IT" dirty="0" err="1">
                <a:latin typeface="Bookman Old Style" panose="02050604050505020204" pitchFamily="18" charset="0"/>
                <a:ea typeface="Bookman Old Style" panose="02050604050505020204" pitchFamily="18" charset="0"/>
                <a:cs typeface="Bookman Old Style" panose="02050604050505020204" pitchFamily="18" charset="0"/>
              </a:rPr>
              <a:t>Sinicropi</a:t>
            </a:r>
            <a:r>
              <a:rPr lang="it-IT" dirty="0">
                <a:latin typeface="Bookman Old Style" panose="02050604050505020204" pitchFamily="18" charset="0"/>
                <a:ea typeface="Bookman Old Style" panose="02050604050505020204" pitchFamily="18" charset="0"/>
                <a:cs typeface="Bookman Old Style" panose="02050604050505020204" pitchFamily="18" charset="0"/>
              </a:rPr>
              <a:t> riceve previo appuntamento </a:t>
            </a:r>
          </a:p>
          <a:p>
            <a:pPr marL="376555" marR="712470" indent="0" algn="just">
              <a:spcBef>
                <a:spcPts val="500"/>
              </a:spcBef>
              <a:buNone/>
            </a:pPr>
            <a:endParaRPr lang="it-IT" dirty="0">
              <a:latin typeface="Bookman Old Style" panose="02050604050505020204" pitchFamily="18" charset="0"/>
              <a:ea typeface="Bookman Old Style" panose="02050604050505020204" pitchFamily="18" charset="0"/>
              <a:cs typeface="Bookman Old Style" panose="02050604050505020204" pitchFamily="18" charset="0"/>
            </a:endParaRPr>
          </a:p>
          <a:p>
            <a:pPr marL="719455" algn="just"/>
            <a:r>
              <a:rPr lang="it-IT" dirty="0">
                <a:latin typeface="Bookman Old Style" panose="02050604050505020204" pitchFamily="18" charset="0"/>
                <a:ea typeface="Bookman Old Style" panose="02050604050505020204" pitchFamily="18" charset="0"/>
                <a:cs typeface="Bookman Old Style" panose="02050604050505020204" pitchFamily="18" charset="0"/>
              </a:rPr>
              <a:t>La comunicazione con l’utenza, nell’ottica del processo di dematerializzazione previsto dalle norme, utilizza come canale prevalente, il sito web dell’Istituto e la bacheca del registro.</a:t>
            </a:r>
          </a:p>
          <a:p>
            <a:endParaRPr lang="it-IT" dirty="0"/>
          </a:p>
        </p:txBody>
      </p:sp>
      <p:pic>
        <p:nvPicPr>
          <p:cNvPr id="5" name="Immagine 4"/>
          <p:cNvPicPr>
            <a:picLocks noChangeAspect="1"/>
          </p:cNvPicPr>
          <p:nvPr/>
        </p:nvPicPr>
        <p:blipFill>
          <a:blip r:embed="rId2"/>
          <a:stretch>
            <a:fillRect/>
          </a:stretch>
        </p:blipFill>
        <p:spPr>
          <a:xfrm>
            <a:off x="342900" y="1391057"/>
            <a:ext cx="2362200" cy="1933575"/>
          </a:xfrm>
          <a:prstGeom prst="rect">
            <a:avLst/>
          </a:prstGeom>
        </p:spPr>
      </p:pic>
    </p:spTree>
    <p:extLst>
      <p:ext uri="{BB962C8B-B14F-4D97-AF65-F5344CB8AC3E}">
        <p14:creationId xmlns:p14="http://schemas.microsoft.com/office/powerpoint/2010/main" val="356651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r>
              <a:rPr lang="it-IT" dirty="0"/>
              <a:t>MENSA </a:t>
            </a:r>
          </a:p>
          <a:p>
            <a:r>
              <a:rPr lang="it-IT" dirty="0"/>
              <a:t>TRASPORTO</a:t>
            </a:r>
          </a:p>
          <a:p>
            <a:r>
              <a:rPr lang="it-IT" dirty="0"/>
              <a:t> SPORTELLO DI ASCOLTO  </a:t>
            </a:r>
          </a:p>
          <a:p>
            <a:pPr marL="0" indent="0">
              <a:buNone/>
            </a:pPr>
            <a:r>
              <a:rPr lang="it-IT" dirty="0"/>
              <a:t>La Scuola, con la Dott.ssa….. offre ai genitori e agli alunni uno sportello per la prevenzione della dispersione e per la promozione del successo formativo nonché un supporto psicologico. </a:t>
            </a:r>
          </a:p>
        </p:txBody>
      </p:sp>
      <p:sp>
        <p:nvSpPr>
          <p:cNvPr id="4" name="Rettangolo 3"/>
          <p:cNvSpPr/>
          <p:nvPr/>
        </p:nvSpPr>
        <p:spPr>
          <a:xfrm>
            <a:off x="2589213" y="624474"/>
            <a:ext cx="6698478" cy="923330"/>
          </a:xfrm>
          <a:prstGeom prst="rect">
            <a:avLst/>
          </a:prstGeom>
          <a:noFill/>
        </p:spPr>
        <p:txBody>
          <a:bodyPr wrap="square" lIns="91440" tIns="45720" rIns="91440" bIns="45720">
            <a:spAutoFit/>
          </a:bodyPr>
          <a:lstStyle/>
          <a:p>
            <a:pPr algn="ctr"/>
            <a:r>
              <a:rPr lang="it-IT" sz="5400" b="1" dirty="0">
                <a:ln w="6600">
                  <a:solidFill>
                    <a:schemeClr val="accent2"/>
                  </a:solidFill>
                  <a:prstDash val="solid"/>
                </a:ln>
                <a:solidFill>
                  <a:srgbClr val="FFFFFF"/>
                </a:solidFill>
                <a:effectLst>
                  <a:outerShdw dist="38100" dir="2700000" algn="tl" rotWithShape="0">
                    <a:schemeClr val="accent2"/>
                  </a:outerShdw>
                </a:effectLst>
              </a:rPr>
              <a:t>SERVIZI OFFERTI</a:t>
            </a:r>
            <a:endParaRPr lang="it-IT"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705629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60416" y="333165"/>
            <a:ext cx="8911687" cy="719781"/>
          </a:xfrm>
        </p:spPr>
        <p:txBody>
          <a:bodyPr/>
          <a:lstStyle/>
          <a:p>
            <a:r>
              <a:rPr lang="it-IT" dirty="0">
                <a:latin typeface="Bookman Old Style" panose="02050604050505020204" pitchFamily="18" charset="0"/>
              </a:rPr>
              <a:t>CONCLUSIONI</a:t>
            </a:r>
          </a:p>
        </p:txBody>
      </p:sp>
      <p:sp>
        <p:nvSpPr>
          <p:cNvPr id="3" name="Segnaposto contenuto 2"/>
          <p:cNvSpPr>
            <a:spLocks noGrp="1"/>
          </p:cNvSpPr>
          <p:nvPr>
            <p:ph idx="1"/>
          </p:nvPr>
        </p:nvSpPr>
        <p:spPr>
          <a:xfrm>
            <a:off x="1358537" y="1264555"/>
            <a:ext cx="10293532" cy="5512524"/>
          </a:xfrm>
        </p:spPr>
        <p:txBody>
          <a:bodyPr>
            <a:normAutofit fontScale="77500" lnSpcReduction="20000"/>
          </a:bodyPr>
          <a:lstStyle/>
          <a:p>
            <a:pPr algn="just"/>
            <a:r>
              <a:rPr lang="it-IT" dirty="0">
                <a:latin typeface="Bookman Old Style" panose="02050604050505020204" pitchFamily="18" charset="0"/>
              </a:rPr>
              <a:t>Il modello di scuola verso cui tenderà l’azione educativa ed organizzativa sarà quello di un </a:t>
            </a:r>
            <a:r>
              <a:rPr lang="it-IT" b="1" dirty="0">
                <a:latin typeface="Bookman Old Style" panose="02050604050505020204" pitchFamily="18" charset="0"/>
              </a:rPr>
              <a:t>laboratorio permanente di cultura e conoscenza, ricerca e pratica </a:t>
            </a:r>
            <a:r>
              <a:rPr lang="it-IT" dirty="0">
                <a:latin typeface="Bookman Old Style" panose="02050604050505020204" pitchFamily="18" charset="0"/>
              </a:rPr>
              <a:t>connotato, altresì, dal sapere umanistico, artistico ed espressivo, così come previsto dal Decreto Legislativo n° 60 del 13/04/2017.</a:t>
            </a:r>
          </a:p>
          <a:p>
            <a:pPr algn="just"/>
            <a:r>
              <a:rPr lang="it-IT" dirty="0">
                <a:latin typeface="Bookman Old Style" panose="02050604050505020204" pitchFamily="18" charset="0"/>
              </a:rPr>
              <a:t>Così facendo la storia dei diversi segmenti scolastici e dei rispettivi docenti, saranno conosciute e valorizzate all’interno del Circolo Didattico, favorendo un processo di reciproco riconoscimento in cui ognuno si impegnerà a portare avanti </a:t>
            </a:r>
            <a:r>
              <a:rPr lang="it-IT" b="1" dirty="0">
                <a:latin typeface="Bookman Old Style" panose="02050604050505020204" pitchFamily="18" charset="0"/>
              </a:rPr>
              <a:t>il meglio della propria esperienza ed identità, all’insegna della continuità orizzontale e verticale.</a:t>
            </a:r>
            <a:endParaRPr lang="it-IT" dirty="0">
              <a:latin typeface="Bookman Old Style" panose="02050604050505020204" pitchFamily="18" charset="0"/>
            </a:endParaRPr>
          </a:p>
          <a:p>
            <a:pPr algn="just"/>
            <a:r>
              <a:rPr lang="it-IT" b="1" dirty="0">
                <a:latin typeface="Bookman Old Style" panose="02050604050505020204" pitchFamily="18" charset="0"/>
              </a:rPr>
              <a:t>L’insegnante della Scuola dell’Infanzia </a:t>
            </a:r>
            <a:r>
              <a:rPr lang="it-IT" dirty="0">
                <a:latin typeface="Bookman Old Style" panose="02050604050505020204" pitchFamily="18" charset="0"/>
              </a:rPr>
              <a:t>porterà avanti le virtù di prendersi cura del bambino, accoglierlo ed educarlo in coerenza con i principi del pluralismo culturale ed istituzionale, promuovendo nelle bambine e nei bambini lo sviluppo dell’identità, dell’autonomia, delle competenze e li avvierà all’acquisizione della cittadinanza, in sinergia con le famiglie e il territorio.</a:t>
            </a:r>
          </a:p>
          <a:p>
            <a:pPr algn="just"/>
            <a:r>
              <a:rPr lang="it-IT" b="1" dirty="0">
                <a:latin typeface="Bookman Old Style" panose="02050604050505020204" pitchFamily="18" charset="0"/>
              </a:rPr>
              <a:t>L’insegnante di Scuola primaria </a:t>
            </a:r>
            <a:r>
              <a:rPr lang="it-IT" dirty="0">
                <a:latin typeface="Bookman Old Style" panose="02050604050505020204" pitchFamily="18" charset="0"/>
              </a:rPr>
              <a:t>farà risaltare le capacità operative, farà acquisire gradualmente le competenze indispensabili per continuare ad apprendere a scuola e lungo l’intero arco della vita preparando gli alunni ad affrontare la Scuola Secondaria di primo grado che avrà il compito di arricchire il patrimonio culturale di ogni singolo allievo con il contatto diretto con le discipline ed i </a:t>
            </a:r>
            <a:r>
              <a:rPr lang="it-IT" dirty="0" err="1">
                <a:latin typeface="Bookman Old Style" panose="02050604050505020204" pitchFamily="18" charset="0"/>
              </a:rPr>
              <a:t>saperi</a:t>
            </a:r>
            <a:r>
              <a:rPr lang="it-IT" dirty="0">
                <a:latin typeface="Bookman Old Style" panose="02050604050505020204" pitchFamily="18" charset="0"/>
              </a:rPr>
              <a:t> fondamentali.</a:t>
            </a:r>
          </a:p>
          <a:p>
            <a:pPr algn="just"/>
            <a:r>
              <a:rPr lang="it-IT" dirty="0">
                <a:latin typeface="Bookman Old Style" panose="02050604050505020204" pitchFamily="18" charset="0"/>
              </a:rPr>
              <a:t>L’umanizzazione dei rapporti tra tutte le componenti della scuola e la collaborazione delle famiglie, la disponibilità all’ascolto e all’impegno attivo consentiranno alla scuola di diventare vetrina di iniziative culturali e sociali importanti e prestigiose, occasioni di incontro- confronto, palcoscenico sul quale i nostri bambini potranno dare sfogo alla loro creatività, cimentandosi in forme di socializzazione aperta ed integrata.</a:t>
            </a:r>
          </a:p>
          <a:p>
            <a:pPr algn="just"/>
            <a:r>
              <a:rPr lang="it-IT" dirty="0">
                <a:latin typeface="Bookman Old Style" panose="02050604050505020204" pitchFamily="18" charset="0"/>
              </a:rPr>
              <a:t>Il Circolo Didattico va inteso come </a:t>
            </a:r>
            <a:r>
              <a:rPr lang="it-IT" b="1" dirty="0">
                <a:latin typeface="Bookman Old Style" panose="02050604050505020204" pitchFamily="18" charset="0"/>
              </a:rPr>
              <a:t>comunità professionale </a:t>
            </a:r>
            <a:r>
              <a:rPr lang="it-IT" dirty="0">
                <a:latin typeface="Bookman Old Style" panose="02050604050505020204" pitchFamily="18" charset="0"/>
              </a:rPr>
              <a:t>con un quadro di risorse umane che consentirà di far fronte ai bisogni differenziali in forme flessibili e, comunque, con un corretto utilizzo dell’Organico funzionale di Istituto.</a:t>
            </a:r>
          </a:p>
          <a:p>
            <a:pPr algn="just"/>
            <a:r>
              <a:rPr lang="it-IT" i="1" dirty="0">
                <a:latin typeface="Bookman Old Style" panose="02050604050505020204" pitchFamily="18" charset="0"/>
              </a:rPr>
              <a:t>Questo è quanto ci impegniamo a fare per meglio rispondere ai problemi complessi che agitano il futuro dei giovani e alle istanze proveniente dal sociale.</a:t>
            </a:r>
            <a:endParaRPr lang="it-IT" dirty="0">
              <a:latin typeface="Bookman Old Style" panose="02050604050505020204" pitchFamily="18" charset="0"/>
            </a:endParaRPr>
          </a:p>
          <a:p>
            <a:endParaRPr lang="it-IT" dirty="0"/>
          </a:p>
        </p:txBody>
      </p:sp>
    </p:spTree>
    <p:extLst>
      <p:ext uri="{BB962C8B-B14F-4D97-AF65-F5344CB8AC3E}">
        <p14:creationId xmlns:p14="http://schemas.microsoft.com/office/powerpoint/2010/main" val="3489104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Il Circolo Didattico «P. </a:t>
            </a:r>
            <a:r>
              <a:rPr lang="it-IT" dirty="0" err="1"/>
              <a:t>Megali</a:t>
            </a:r>
            <a:r>
              <a:rPr lang="it-IT" dirty="0"/>
              <a:t>» si compone di tre plessi di scuola dell’Infanzia</a:t>
            </a:r>
          </a:p>
        </p:txBody>
      </p:sp>
      <p:pic>
        <p:nvPicPr>
          <p:cNvPr id="5" name="Segnaposto contenuto 4"/>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37721" y="1690688"/>
            <a:ext cx="2144684" cy="1999211"/>
          </a:xfrm>
          <a:prstGeom prst="rect">
            <a:avLst/>
          </a:prstGeom>
          <a:noFill/>
          <a:ln>
            <a:noFill/>
          </a:ln>
        </p:spPr>
      </p:pic>
      <p:pic>
        <p:nvPicPr>
          <p:cNvPr id="4" name="Immagine 3"/>
          <p:cNvPicPr>
            <a:picLocks noChangeAspect="1"/>
          </p:cNvPicPr>
          <p:nvPr/>
        </p:nvPicPr>
        <p:blipFill>
          <a:blip r:embed="rId3"/>
          <a:stretch>
            <a:fillRect/>
          </a:stretch>
        </p:blipFill>
        <p:spPr>
          <a:xfrm>
            <a:off x="8687016" y="2690293"/>
            <a:ext cx="2536156" cy="2408129"/>
          </a:xfrm>
          <a:prstGeom prst="rect">
            <a:avLst/>
          </a:prstGeom>
        </p:spPr>
      </p:pic>
      <p:graphicFrame>
        <p:nvGraphicFramePr>
          <p:cNvPr id="7" name="Tabella 6"/>
          <p:cNvGraphicFramePr>
            <a:graphicFrameLocks noGrp="1"/>
          </p:cNvGraphicFramePr>
          <p:nvPr>
            <p:extLst>
              <p:ext uri="{D42A27DB-BD31-4B8C-83A1-F6EECF244321}">
                <p14:modId xmlns:p14="http://schemas.microsoft.com/office/powerpoint/2010/main" val="2637197067"/>
              </p:ext>
            </p:extLst>
          </p:nvPr>
        </p:nvGraphicFramePr>
        <p:xfrm>
          <a:off x="6096000" y="5507187"/>
          <a:ext cx="5966823" cy="1005840"/>
        </p:xfrm>
        <a:graphic>
          <a:graphicData uri="http://schemas.openxmlformats.org/drawingml/2006/table">
            <a:tbl>
              <a:tblPr firstRow="1" bandRow="1">
                <a:tableStyleId>{5C22544A-7EE6-4342-B048-85BDC9FD1C3A}</a:tableStyleId>
              </a:tblPr>
              <a:tblGrid>
                <a:gridCol w="5966823">
                  <a:extLst>
                    <a:ext uri="{9D8B030D-6E8A-4147-A177-3AD203B41FA5}">
                      <a16:colId xmlns:a16="http://schemas.microsoft.com/office/drawing/2014/main" xmlns="" val="686159132"/>
                    </a:ext>
                  </a:extLst>
                </a:gridCol>
              </a:tblGrid>
              <a:tr h="0">
                <a:tc>
                  <a:txBody>
                    <a:bodyPr/>
                    <a:lstStyle/>
                    <a:p>
                      <a:r>
                        <a:rPr lang="it-IT" dirty="0"/>
                        <a:t>Scuola dell’Infanzia</a:t>
                      </a:r>
                      <a:r>
                        <a:rPr lang="it-IT" baseline="0" dirty="0"/>
                        <a:t> Via </a:t>
                      </a:r>
                      <a:r>
                        <a:rPr lang="it-IT" baseline="0" dirty="0" err="1"/>
                        <a:t>Rumbolo</a:t>
                      </a:r>
                      <a:endParaRPr lang="it-IT" dirty="0"/>
                    </a:p>
                  </a:txBody>
                  <a:tcPr/>
                </a:tc>
                <a:extLst>
                  <a:ext uri="{0D108BD9-81ED-4DB2-BD59-A6C34878D82A}">
                    <a16:rowId xmlns:a16="http://schemas.microsoft.com/office/drawing/2014/main" xmlns="" val="2021082295"/>
                  </a:ext>
                </a:extLst>
              </a:tr>
              <a:tr h="0">
                <a:tc>
                  <a:txBody>
                    <a:bodyPr/>
                    <a:lstStyle/>
                    <a:p>
                      <a:r>
                        <a:rPr lang="it-IT" dirty="0"/>
                        <a:t>2 sezioni:</a:t>
                      </a:r>
                      <a:r>
                        <a:rPr lang="it-IT" baseline="0" dirty="0"/>
                        <a:t> 1 a tempo normale(40 h) </a:t>
                      </a:r>
                    </a:p>
                    <a:p>
                      <a:r>
                        <a:rPr lang="it-IT" baseline="0" dirty="0"/>
                        <a:t>                1 a tempo ridotto (25 h)</a:t>
                      </a:r>
                      <a:endParaRPr lang="it-IT" dirty="0"/>
                    </a:p>
                  </a:txBody>
                  <a:tcPr/>
                </a:tc>
                <a:extLst>
                  <a:ext uri="{0D108BD9-81ED-4DB2-BD59-A6C34878D82A}">
                    <a16:rowId xmlns:a16="http://schemas.microsoft.com/office/drawing/2014/main" xmlns="" val="152655454"/>
                  </a:ext>
                </a:extLst>
              </a:tr>
            </a:tbl>
          </a:graphicData>
        </a:graphic>
      </p:graphicFrame>
      <p:pic>
        <p:nvPicPr>
          <p:cNvPr id="8" name="Immagine 7"/>
          <p:cNvPicPr>
            <a:picLocks noChangeAspect="1"/>
          </p:cNvPicPr>
          <p:nvPr/>
        </p:nvPicPr>
        <p:blipFill>
          <a:blip r:embed="rId4"/>
          <a:stretch>
            <a:fillRect/>
          </a:stretch>
        </p:blipFill>
        <p:spPr>
          <a:xfrm>
            <a:off x="3546370" y="3543807"/>
            <a:ext cx="3218967" cy="1554615"/>
          </a:xfrm>
          <a:prstGeom prst="rect">
            <a:avLst/>
          </a:prstGeom>
        </p:spPr>
      </p:pic>
      <p:graphicFrame>
        <p:nvGraphicFramePr>
          <p:cNvPr id="9" name="Tabella 8"/>
          <p:cNvGraphicFramePr>
            <a:graphicFrameLocks noGrp="1"/>
          </p:cNvGraphicFramePr>
          <p:nvPr>
            <p:extLst>
              <p:ext uri="{D42A27DB-BD31-4B8C-83A1-F6EECF244321}">
                <p14:modId xmlns:p14="http://schemas.microsoft.com/office/powerpoint/2010/main" val="942998342"/>
              </p:ext>
            </p:extLst>
          </p:nvPr>
        </p:nvGraphicFramePr>
        <p:xfrm>
          <a:off x="291737" y="5279495"/>
          <a:ext cx="4149634" cy="731520"/>
        </p:xfrm>
        <a:graphic>
          <a:graphicData uri="http://schemas.openxmlformats.org/drawingml/2006/table">
            <a:tbl>
              <a:tblPr firstRow="1" bandRow="1">
                <a:tableStyleId>{5C22544A-7EE6-4342-B048-85BDC9FD1C3A}</a:tableStyleId>
              </a:tblPr>
              <a:tblGrid>
                <a:gridCol w="4149634">
                  <a:extLst>
                    <a:ext uri="{9D8B030D-6E8A-4147-A177-3AD203B41FA5}">
                      <a16:colId xmlns:a16="http://schemas.microsoft.com/office/drawing/2014/main" xmlns="" val="686159132"/>
                    </a:ext>
                  </a:extLst>
                </a:gridCol>
              </a:tblGrid>
              <a:tr h="0">
                <a:tc>
                  <a:txBody>
                    <a:bodyPr/>
                    <a:lstStyle/>
                    <a:p>
                      <a:r>
                        <a:rPr lang="it-IT" dirty="0"/>
                        <a:t>Scuola dell’Infanzia</a:t>
                      </a:r>
                      <a:r>
                        <a:rPr lang="it-IT" baseline="0" dirty="0"/>
                        <a:t> Via  Lacco</a:t>
                      </a:r>
                      <a:endParaRPr lang="it-IT" dirty="0"/>
                    </a:p>
                  </a:txBody>
                  <a:tcPr/>
                </a:tc>
                <a:extLst>
                  <a:ext uri="{0D108BD9-81ED-4DB2-BD59-A6C34878D82A}">
                    <a16:rowId xmlns:a16="http://schemas.microsoft.com/office/drawing/2014/main" xmlns="" val="2021082295"/>
                  </a:ext>
                </a:extLst>
              </a:tr>
              <a:tr h="0">
                <a:tc>
                  <a:txBody>
                    <a:bodyPr/>
                    <a:lstStyle/>
                    <a:p>
                      <a:r>
                        <a:rPr lang="it-IT" dirty="0"/>
                        <a:t>1 sezione:</a:t>
                      </a:r>
                      <a:r>
                        <a:rPr lang="it-IT" baseline="0" dirty="0"/>
                        <a:t> 1 a tempo normale(40 h) </a:t>
                      </a:r>
                      <a:endParaRPr lang="it-IT" dirty="0"/>
                    </a:p>
                  </a:txBody>
                  <a:tcPr/>
                </a:tc>
                <a:extLst>
                  <a:ext uri="{0D108BD9-81ED-4DB2-BD59-A6C34878D82A}">
                    <a16:rowId xmlns:a16="http://schemas.microsoft.com/office/drawing/2014/main" xmlns="" val="152655454"/>
                  </a:ext>
                </a:extLst>
              </a:tr>
            </a:tbl>
          </a:graphicData>
        </a:graphic>
      </p:graphicFrame>
      <p:graphicFrame>
        <p:nvGraphicFramePr>
          <p:cNvPr id="10" name="Tabella 9"/>
          <p:cNvGraphicFramePr>
            <a:graphicFrameLocks noGrp="1"/>
          </p:cNvGraphicFramePr>
          <p:nvPr>
            <p:extLst>
              <p:ext uri="{D42A27DB-BD31-4B8C-83A1-F6EECF244321}">
                <p14:modId xmlns:p14="http://schemas.microsoft.com/office/powerpoint/2010/main" val="1990654597"/>
              </p:ext>
            </p:extLst>
          </p:nvPr>
        </p:nvGraphicFramePr>
        <p:xfrm>
          <a:off x="3382405" y="1746811"/>
          <a:ext cx="4154864" cy="1005840"/>
        </p:xfrm>
        <a:graphic>
          <a:graphicData uri="http://schemas.openxmlformats.org/drawingml/2006/table">
            <a:tbl>
              <a:tblPr firstRow="1" bandRow="1">
                <a:tableStyleId>{5C22544A-7EE6-4342-B048-85BDC9FD1C3A}</a:tableStyleId>
              </a:tblPr>
              <a:tblGrid>
                <a:gridCol w="4154864">
                  <a:extLst>
                    <a:ext uri="{9D8B030D-6E8A-4147-A177-3AD203B41FA5}">
                      <a16:colId xmlns:a16="http://schemas.microsoft.com/office/drawing/2014/main" xmlns="" val="686159132"/>
                    </a:ext>
                  </a:extLst>
                </a:gridCol>
              </a:tblGrid>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entury Gothic" panose="020B0502020202020204"/>
                          <a:ea typeface="+mn-ea"/>
                          <a:cs typeface="+mn-cs"/>
                        </a:rPr>
                        <a:t>Scuola dell’Infanzia Via Turati</a:t>
                      </a: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tc>
                <a:extLst>
                  <a:ext uri="{0D108BD9-81ED-4DB2-BD59-A6C34878D82A}">
                    <a16:rowId xmlns:a16="http://schemas.microsoft.com/office/drawing/2014/main" xmlns="" val="2021082295"/>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t>2 sezioni:  a tempo normale(40 h) </a:t>
                      </a:r>
                      <a:b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b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a:tc>
                <a:extLst>
                  <a:ext uri="{0D108BD9-81ED-4DB2-BD59-A6C34878D82A}">
                    <a16:rowId xmlns:a16="http://schemas.microsoft.com/office/drawing/2014/main" xmlns="" val="152655454"/>
                  </a:ext>
                </a:extLst>
              </a:tr>
            </a:tbl>
          </a:graphicData>
        </a:graphic>
      </p:graphicFrame>
    </p:spTree>
    <p:extLst>
      <p:ext uri="{BB962C8B-B14F-4D97-AF65-F5344CB8AC3E}">
        <p14:creationId xmlns:p14="http://schemas.microsoft.com/office/powerpoint/2010/main" val="3726030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63487" y="624110"/>
            <a:ext cx="9741126" cy="1280890"/>
          </a:xfrm>
        </p:spPr>
        <p:txBody>
          <a:bodyPr>
            <a:normAutofit fontScale="90000"/>
          </a:bodyPr>
          <a:lstStyle/>
          <a:p>
            <a:pPr fontAlgn="t"/>
            <a:r>
              <a:rPr lang="it-IT" b="1" dirty="0"/>
              <a:t>Scuola dell’Infanzia Via Turati</a:t>
            </a:r>
            <a:r>
              <a:rPr lang="it-IT" dirty="0"/>
              <a:t/>
            </a:r>
            <a:br>
              <a:rPr lang="it-IT" dirty="0"/>
            </a:br>
            <a:r>
              <a:rPr lang="it-IT" dirty="0"/>
              <a:t>3 sezioni:  a tempo normale(40 h) </a:t>
            </a:r>
            <a:br>
              <a:rPr lang="it-IT" dirty="0"/>
            </a:b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9532" y="4167052"/>
            <a:ext cx="2995746" cy="2246809"/>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7283" y="1710852"/>
            <a:ext cx="3533798" cy="2650349"/>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4927" y="607064"/>
            <a:ext cx="3191691" cy="2393768"/>
          </a:xfrm>
          <a:prstGeom prst="rect">
            <a:avLst/>
          </a:prstGeom>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3086" y="3187695"/>
            <a:ext cx="2668360" cy="3557814"/>
          </a:xfrm>
          <a:prstGeom prst="rect">
            <a:avLst/>
          </a:prstGeom>
        </p:spPr>
      </p:pic>
    </p:spTree>
    <p:extLst>
      <p:ext uri="{BB962C8B-B14F-4D97-AF65-F5344CB8AC3E}">
        <p14:creationId xmlns:p14="http://schemas.microsoft.com/office/powerpoint/2010/main" val="4025463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02674" y="93067"/>
            <a:ext cx="9701937" cy="1280890"/>
          </a:xfrm>
        </p:spPr>
        <p:txBody>
          <a:bodyPr>
            <a:noAutofit/>
          </a:bodyPr>
          <a:lstStyle/>
          <a:p>
            <a:pPr algn="ctr" fontAlgn="t"/>
            <a:r>
              <a:rPr lang="it-IT" sz="2800" b="1" dirty="0"/>
              <a:t>Scuola dell’Infanzia Via </a:t>
            </a:r>
            <a:r>
              <a:rPr lang="it-IT" sz="2800" b="1" dirty="0" err="1"/>
              <a:t>Rumbolo</a:t>
            </a:r>
            <a:r>
              <a:rPr lang="it-IT" sz="2800" dirty="0"/>
              <a:t/>
            </a:r>
            <a:br>
              <a:rPr lang="it-IT" sz="2800" dirty="0"/>
            </a:br>
            <a:r>
              <a:rPr lang="it-IT" sz="2800" dirty="0"/>
              <a:t>2 sezioni: 1 a tempo normale(40 h) </a:t>
            </a:r>
            <a:br>
              <a:rPr lang="it-IT" sz="2800" dirty="0"/>
            </a:br>
            <a:r>
              <a:rPr lang="it-IT" sz="2800" dirty="0"/>
              <a:t>                1 a tempo ridotto (25 h)</a:t>
            </a:r>
            <a:br>
              <a:rPr lang="it-IT" sz="2800" dirty="0"/>
            </a:br>
            <a:endParaRPr lang="it-IT" sz="2800"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700" y="1522104"/>
            <a:ext cx="5529942" cy="2488474"/>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303" y="4831080"/>
            <a:ext cx="3294742" cy="1482634"/>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5446" y="4483934"/>
            <a:ext cx="4837611" cy="2176925"/>
          </a:xfrm>
          <a:prstGeom prst="rect">
            <a:avLst/>
          </a:prstGeom>
        </p:spPr>
      </p:pic>
      <p:pic>
        <p:nvPicPr>
          <p:cNvPr id="6" name="Immagine 5"/>
          <p:cNvPicPr>
            <a:picLocks noChangeAspect="1"/>
          </p:cNvPicPr>
          <p:nvPr/>
        </p:nvPicPr>
        <p:blipFill rotWithShape="1">
          <a:blip r:embed="rId5" cstate="print">
            <a:extLst>
              <a:ext uri="{28A0092B-C50C-407E-A947-70E740481C1C}">
                <a14:useLocalDpi xmlns:a14="http://schemas.microsoft.com/office/drawing/2010/main" val="0"/>
              </a:ext>
            </a:extLst>
          </a:blip>
          <a:srcRect l="14118" t="238" r="15750" b="-238"/>
          <a:stretch/>
        </p:blipFill>
        <p:spPr>
          <a:xfrm>
            <a:off x="7826188" y="1658006"/>
            <a:ext cx="3961508" cy="2541878"/>
          </a:xfrm>
          <a:prstGeom prst="rect">
            <a:avLst/>
          </a:prstGeom>
        </p:spPr>
      </p:pic>
    </p:spTree>
    <p:extLst>
      <p:ext uri="{BB962C8B-B14F-4D97-AF65-F5344CB8AC3E}">
        <p14:creationId xmlns:p14="http://schemas.microsoft.com/office/powerpoint/2010/main" val="2268088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92924" y="624110"/>
            <a:ext cx="8911687" cy="1100187"/>
          </a:xfrm>
        </p:spPr>
        <p:txBody>
          <a:bodyPr>
            <a:normAutofit fontScale="90000"/>
          </a:bodyPr>
          <a:lstStyle/>
          <a:p>
            <a:pPr fontAlgn="t"/>
            <a:r>
              <a:rPr lang="it-IT" b="1" dirty="0"/>
              <a:t>Scuola dell’Infanzia Via  Lacco</a:t>
            </a:r>
            <a:r>
              <a:rPr lang="it-IT" dirty="0"/>
              <a:t/>
            </a:r>
            <a:br>
              <a:rPr lang="it-IT" dirty="0"/>
            </a:br>
            <a:r>
              <a:rPr lang="it-IT" dirty="0"/>
              <a:t>1 sezione: 1 a tempo normale(40 h) </a:t>
            </a:r>
            <a:br>
              <a:rPr lang="it-IT" dirty="0"/>
            </a:br>
            <a:endParaRPr lang="it-IT"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0160" y="1795938"/>
            <a:ext cx="4023361" cy="2263140"/>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8034" y="2155371"/>
            <a:ext cx="2343966" cy="4167051"/>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8036" y="4130720"/>
            <a:ext cx="3899000" cy="2193187"/>
          </a:xfrm>
          <a:prstGeom prst="rect">
            <a:avLst/>
          </a:prstGeom>
        </p:spPr>
      </p:pic>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1752" y="1880439"/>
            <a:ext cx="2531566" cy="4500562"/>
          </a:xfrm>
          <a:prstGeom prst="rect">
            <a:avLst/>
          </a:prstGeom>
        </p:spPr>
      </p:pic>
    </p:spTree>
    <p:extLst>
      <p:ext uri="{BB962C8B-B14F-4D97-AF65-F5344CB8AC3E}">
        <p14:creationId xmlns:p14="http://schemas.microsoft.com/office/powerpoint/2010/main" val="599664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23107" y="299158"/>
            <a:ext cx="8911687" cy="706682"/>
          </a:xfrm>
        </p:spPr>
        <p:txBody>
          <a:bodyPr/>
          <a:lstStyle/>
          <a:p>
            <a:r>
              <a:rPr lang="it-IT" dirty="0"/>
              <a:t>E di sei plessi di scuola primaria</a:t>
            </a:r>
          </a:p>
        </p:txBody>
      </p:sp>
      <p:pic>
        <p:nvPicPr>
          <p:cNvPr id="4" name="Immagine 3"/>
          <p:cNvPicPr>
            <a:picLocks noChangeAspect="1"/>
          </p:cNvPicPr>
          <p:nvPr/>
        </p:nvPicPr>
        <p:blipFill>
          <a:blip r:embed="rId2"/>
          <a:stretch>
            <a:fillRect/>
          </a:stretch>
        </p:blipFill>
        <p:spPr>
          <a:xfrm>
            <a:off x="1799919" y="1438034"/>
            <a:ext cx="3062216" cy="2202043"/>
          </a:xfrm>
          <a:prstGeom prst="rect">
            <a:avLst/>
          </a:prstGeom>
        </p:spPr>
      </p:pic>
      <p:sp>
        <p:nvSpPr>
          <p:cNvPr id="6" name="CasellaDiTesto 5"/>
          <p:cNvSpPr txBox="1"/>
          <p:nvPr/>
        </p:nvSpPr>
        <p:spPr>
          <a:xfrm>
            <a:off x="3331027" y="1005840"/>
            <a:ext cx="6283235" cy="461665"/>
          </a:xfrm>
          <a:prstGeom prst="rect">
            <a:avLst/>
          </a:prstGeom>
          <a:noFill/>
        </p:spPr>
        <p:txBody>
          <a:bodyPr wrap="square" rtlCol="0">
            <a:spAutoFit/>
          </a:bodyPr>
          <a:lstStyle/>
          <a:p>
            <a:r>
              <a:rPr lang="it-IT" sz="2400" b="1" dirty="0"/>
              <a:t>SCUOLA PRIMARIA CAPOLUGO MEGALI</a:t>
            </a:r>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562" y="4403449"/>
            <a:ext cx="2786616" cy="2089962"/>
          </a:xfrm>
          <a:prstGeom prst="rect">
            <a:avLst/>
          </a:prstGeom>
        </p:spPr>
      </p:pic>
      <p:pic>
        <p:nvPicPr>
          <p:cNvPr id="10" name="Immagine 9"/>
          <p:cNvPicPr>
            <a:picLocks noChangeAspect="1"/>
          </p:cNvPicPr>
          <p:nvPr/>
        </p:nvPicPr>
        <p:blipFill rotWithShape="1">
          <a:blip r:embed="rId4" cstate="print">
            <a:extLst>
              <a:ext uri="{28A0092B-C50C-407E-A947-70E740481C1C}">
                <a14:useLocalDpi xmlns:a14="http://schemas.microsoft.com/office/drawing/2010/main" val="0"/>
              </a:ext>
            </a:extLst>
          </a:blip>
          <a:srcRect l="8922" r="6666"/>
          <a:stretch/>
        </p:blipFill>
        <p:spPr>
          <a:xfrm>
            <a:off x="9017597" y="1778918"/>
            <a:ext cx="2810436" cy="2497077"/>
          </a:xfrm>
          <a:prstGeom prst="rect">
            <a:avLst/>
          </a:prstGeom>
        </p:spPr>
      </p:pic>
      <p:pic>
        <p:nvPicPr>
          <p:cNvPr id="5" name="Immagin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208" y="3118896"/>
            <a:ext cx="3669316" cy="2751987"/>
          </a:xfrm>
          <a:prstGeom prst="rect">
            <a:avLst/>
          </a:prstGeom>
        </p:spPr>
      </p:pic>
    </p:spTree>
    <p:extLst>
      <p:ext uri="{BB962C8B-B14F-4D97-AF65-F5344CB8AC3E}">
        <p14:creationId xmlns:p14="http://schemas.microsoft.com/office/powerpoint/2010/main" val="1873494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4251" y="391251"/>
            <a:ext cx="10515600" cy="1325563"/>
          </a:xfrm>
        </p:spPr>
        <p:txBody>
          <a:bodyPr>
            <a:noAutofit/>
          </a:bodyPr>
          <a:lstStyle/>
          <a:p>
            <a:pPr algn="ctr"/>
            <a:r>
              <a:rPr lang="it-IT" sz="5400" dirty="0"/>
              <a:t>Una scuola a misura di </a:t>
            </a:r>
            <a:br>
              <a:rPr lang="it-IT" sz="5400" dirty="0"/>
            </a:br>
            <a:r>
              <a:rPr lang="it-IT" sz="5400" dirty="0"/>
              <a:t>bambino…</a:t>
            </a:r>
          </a:p>
        </p:txBody>
      </p:sp>
      <p:pic>
        <p:nvPicPr>
          <p:cNvPr id="5" name="Segnaposto contenuto 4"/>
          <p:cNvPicPr>
            <a:picLocks noGrp="1" noChangeAspect="1"/>
          </p:cNvPicPr>
          <p:nvPr>
            <p:ph idx="1"/>
          </p:nvPr>
        </p:nvPicPr>
        <p:blipFill rotWithShape="1">
          <a:blip r:embed="rId2">
            <a:extLst>
              <a:ext uri="{28A0092B-C50C-407E-A947-70E740481C1C}">
                <a14:useLocalDpi xmlns:a14="http://schemas.microsoft.com/office/drawing/2010/main" val="0"/>
              </a:ext>
            </a:extLst>
          </a:blip>
          <a:srcRect l="2659" b="3309"/>
          <a:stretch/>
        </p:blipFill>
        <p:spPr>
          <a:xfrm>
            <a:off x="3252651" y="2538549"/>
            <a:ext cx="6230945" cy="3156857"/>
          </a:xfrm>
        </p:spPr>
      </p:pic>
    </p:spTree>
    <p:extLst>
      <p:ext uri="{BB962C8B-B14F-4D97-AF65-F5344CB8AC3E}">
        <p14:creationId xmlns:p14="http://schemas.microsoft.com/office/powerpoint/2010/main" val="4264876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5222781" y="1424926"/>
            <a:ext cx="3585522" cy="2392701"/>
          </a:xfrm>
          <a:prstGeom prst="rect">
            <a:avLst/>
          </a:prstGeom>
        </p:spPr>
      </p:pic>
      <p:sp>
        <p:nvSpPr>
          <p:cNvPr id="5" name="Titolo 4"/>
          <p:cNvSpPr txBox="1">
            <a:spLocks noGrp="1"/>
          </p:cNvSpPr>
          <p:nvPr>
            <p:ph type="title"/>
          </p:nvPr>
        </p:nvSpPr>
        <p:spPr>
          <a:xfrm>
            <a:off x="2592925" y="286340"/>
            <a:ext cx="8911687" cy="1280890"/>
          </a:xfrm>
          <a:prstGeom prst="rect">
            <a:avLst/>
          </a:prstGeom>
          <a:noFill/>
        </p:spPr>
        <p:txBody>
          <a:bodyPr wrap="square" rtlCol="0">
            <a:spAutoFit/>
          </a:bodyPr>
          <a:lstStyle/>
          <a:p>
            <a:r>
              <a:rPr lang="it-IT" sz="2400" b="1" dirty="0"/>
              <a:t>SCUOLA PRIMARIA VIA P. SURFARO (MARINA)</a:t>
            </a:r>
          </a:p>
        </p:txBody>
      </p:sp>
      <p:pic>
        <p:nvPicPr>
          <p:cNvPr id="6" name="Immagine 5"/>
          <p:cNvPicPr>
            <a:picLocks noChangeAspect="1"/>
          </p:cNvPicPr>
          <p:nvPr/>
        </p:nvPicPr>
        <p:blipFill rotWithShape="1">
          <a:blip r:embed="rId3">
            <a:extLst>
              <a:ext uri="{28A0092B-C50C-407E-A947-70E740481C1C}">
                <a14:useLocalDpi xmlns:a14="http://schemas.microsoft.com/office/drawing/2010/main" val="0"/>
              </a:ext>
            </a:extLst>
          </a:blip>
          <a:srcRect r="4393"/>
          <a:stretch/>
        </p:blipFill>
        <p:spPr>
          <a:xfrm>
            <a:off x="940525" y="4500085"/>
            <a:ext cx="6439990" cy="1978670"/>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683" y="2337871"/>
            <a:ext cx="4248432" cy="2389743"/>
          </a:xfrm>
          <a:prstGeom prst="rect">
            <a:avLst/>
          </a:prstGeom>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5464" y="4397413"/>
            <a:ext cx="3499148" cy="2331307"/>
          </a:xfrm>
          <a:prstGeom prst="rect">
            <a:avLst/>
          </a:prstGeom>
        </p:spPr>
      </p:pic>
      <p:pic>
        <p:nvPicPr>
          <p:cNvPr id="10" name="Immagin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8303" y="1623320"/>
            <a:ext cx="3280780" cy="2460585"/>
          </a:xfrm>
          <a:prstGeom prst="rect">
            <a:avLst/>
          </a:prstGeom>
        </p:spPr>
      </p:pic>
      <p:pic>
        <p:nvPicPr>
          <p:cNvPr id="11" name="Immagin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0097" y="828821"/>
            <a:ext cx="3436892" cy="1929242"/>
          </a:xfrm>
          <a:prstGeom prst="rect">
            <a:avLst/>
          </a:prstGeom>
        </p:spPr>
      </p:pic>
    </p:spTree>
    <p:extLst>
      <p:ext uri="{BB962C8B-B14F-4D97-AF65-F5344CB8AC3E}">
        <p14:creationId xmlns:p14="http://schemas.microsoft.com/office/powerpoint/2010/main" val="4058743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8888" y="859056"/>
            <a:ext cx="3975129" cy="2232943"/>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9937" y="3500738"/>
            <a:ext cx="4338854" cy="2677886"/>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803" y="2338251"/>
            <a:ext cx="3665368" cy="3665368"/>
          </a:xfrm>
          <a:prstGeom prst="rect">
            <a:avLst/>
          </a:prstGeom>
        </p:spPr>
      </p:pic>
      <p:sp>
        <p:nvSpPr>
          <p:cNvPr id="7" name="Titolo 4"/>
          <p:cNvSpPr txBox="1">
            <a:spLocks/>
          </p:cNvSpPr>
          <p:nvPr/>
        </p:nvSpPr>
        <p:spPr>
          <a:xfrm>
            <a:off x="2170610" y="286340"/>
            <a:ext cx="8911687" cy="461665"/>
          </a:xfrm>
          <a:prstGeom prst="rect">
            <a:avLst/>
          </a:prstGeom>
          <a:noFill/>
        </p:spPr>
        <p:txBody>
          <a:bodyPr wrap="square" rtlCol="0">
            <a:sp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400" b="1" dirty="0"/>
              <a:t>SCUOLA PRIMARIA SAN LEONARDO</a:t>
            </a:r>
          </a:p>
        </p:txBody>
      </p:sp>
      <p:pic>
        <p:nvPicPr>
          <p:cNvPr id="8" name="Immagine 7"/>
          <p:cNvPicPr>
            <a:picLocks noChangeAspect="1"/>
          </p:cNvPicPr>
          <p:nvPr/>
        </p:nvPicPr>
        <p:blipFill>
          <a:blip r:embed="rId5"/>
          <a:stretch>
            <a:fillRect/>
          </a:stretch>
        </p:blipFill>
        <p:spPr>
          <a:xfrm>
            <a:off x="9208895" y="1156744"/>
            <a:ext cx="2591859" cy="1935255"/>
          </a:xfrm>
          <a:prstGeom prst="rect">
            <a:avLst/>
          </a:prstGeom>
        </p:spPr>
      </p:pic>
    </p:spTree>
    <p:extLst>
      <p:ext uri="{BB962C8B-B14F-4D97-AF65-F5344CB8AC3E}">
        <p14:creationId xmlns:p14="http://schemas.microsoft.com/office/powerpoint/2010/main" val="677750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1862" y="3551484"/>
            <a:ext cx="2445476" cy="3260635"/>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1576" y="875212"/>
            <a:ext cx="4980061" cy="3317965"/>
          </a:xfrm>
          <a:prstGeom prst="rect">
            <a:avLst/>
          </a:prstGeom>
        </p:spPr>
      </p:pic>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3919" y="4534834"/>
            <a:ext cx="3418064" cy="2277285"/>
          </a:xfrm>
          <a:prstGeom prst="rect">
            <a:avLst/>
          </a:prstGeom>
        </p:spPr>
      </p:pic>
      <p:sp>
        <p:nvSpPr>
          <p:cNvPr id="6" name="Titolo 4"/>
          <p:cNvSpPr txBox="1">
            <a:spLocks/>
          </p:cNvSpPr>
          <p:nvPr/>
        </p:nvSpPr>
        <p:spPr>
          <a:xfrm>
            <a:off x="2170610" y="286340"/>
            <a:ext cx="8911687" cy="461665"/>
          </a:xfrm>
          <a:prstGeom prst="rect">
            <a:avLst/>
          </a:prstGeom>
          <a:noFill/>
        </p:spPr>
        <p:txBody>
          <a:bodyPr wrap="square" rtlCol="0">
            <a:sp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400" b="1" dirty="0"/>
              <a:t>SCUOLA PRIMARIA PILATI</a:t>
            </a:r>
          </a:p>
        </p:txBody>
      </p:sp>
      <p:pic>
        <p:nvPicPr>
          <p:cNvPr id="7" name="Immagine 6"/>
          <p:cNvPicPr>
            <a:picLocks noChangeAspect="1"/>
          </p:cNvPicPr>
          <p:nvPr/>
        </p:nvPicPr>
        <p:blipFill>
          <a:blip r:embed="rId5"/>
          <a:stretch>
            <a:fillRect/>
          </a:stretch>
        </p:blipFill>
        <p:spPr>
          <a:xfrm>
            <a:off x="1747325" y="992553"/>
            <a:ext cx="3260013" cy="2445010"/>
          </a:xfrm>
          <a:prstGeom prst="rect">
            <a:avLst/>
          </a:prstGeom>
        </p:spPr>
      </p:pic>
    </p:spTree>
    <p:extLst>
      <p:ext uri="{BB962C8B-B14F-4D97-AF65-F5344CB8AC3E}">
        <p14:creationId xmlns:p14="http://schemas.microsoft.com/office/powerpoint/2010/main" val="2081244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4"/>
          <p:cNvSpPr txBox="1">
            <a:spLocks/>
          </p:cNvSpPr>
          <p:nvPr/>
        </p:nvSpPr>
        <p:spPr>
          <a:xfrm>
            <a:off x="2170610" y="286340"/>
            <a:ext cx="8911687" cy="461665"/>
          </a:xfrm>
          <a:prstGeom prst="rect">
            <a:avLst/>
          </a:prstGeom>
          <a:noFill/>
        </p:spPr>
        <p:txBody>
          <a:bodyPr wrap="square" rtlCol="0">
            <a:sp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400" b="1" dirty="0"/>
              <a:t>SCUOLA PRIMARIA PALLICA</a:t>
            </a:r>
          </a:p>
        </p:txBody>
      </p:sp>
      <p:pic>
        <p:nvPicPr>
          <p:cNvPr id="3" name="Segnaposto contenuto 3"/>
          <p:cNvPicPr>
            <a:picLocks noChangeAspect="1"/>
          </p:cNvPicPr>
          <p:nvPr/>
        </p:nvPicPr>
        <p:blipFill>
          <a:blip r:embed="rId2"/>
          <a:stretch>
            <a:fillRect/>
          </a:stretch>
        </p:blipFill>
        <p:spPr>
          <a:xfrm>
            <a:off x="4701046" y="1138265"/>
            <a:ext cx="3170195" cy="2505673"/>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862" y="1138265"/>
            <a:ext cx="2468882" cy="3291842"/>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1817" y="748005"/>
            <a:ext cx="3640183" cy="2730137"/>
          </a:xfrm>
          <a:prstGeom prst="rect">
            <a:avLst/>
          </a:prstGeom>
        </p:spPr>
      </p:pic>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6871" y="3868402"/>
            <a:ext cx="5015072" cy="2820978"/>
          </a:xfrm>
          <a:prstGeom prst="rect">
            <a:avLst/>
          </a:prstGeom>
        </p:spPr>
      </p:pic>
    </p:spTree>
    <p:extLst>
      <p:ext uri="{BB962C8B-B14F-4D97-AF65-F5344CB8AC3E}">
        <p14:creationId xmlns:p14="http://schemas.microsoft.com/office/powerpoint/2010/main" val="598377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789611"/>
            <a:ext cx="4005942" cy="3004457"/>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938" y="1331730"/>
            <a:ext cx="3871062" cy="3920218"/>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4536" y="2063931"/>
            <a:ext cx="2701715" cy="4349931"/>
          </a:xfrm>
          <a:prstGeom prst="rect">
            <a:avLst/>
          </a:prstGeom>
        </p:spPr>
      </p:pic>
      <p:sp>
        <p:nvSpPr>
          <p:cNvPr id="5" name="Titolo 4"/>
          <p:cNvSpPr txBox="1">
            <a:spLocks/>
          </p:cNvSpPr>
          <p:nvPr/>
        </p:nvSpPr>
        <p:spPr>
          <a:xfrm>
            <a:off x="2170610" y="286340"/>
            <a:ext cx="8911687" cy="461665"/>
          </a:xfrm>
          <a:prstGeom prst="rect">
            <a:avLst/>
          </a:prstGeom>
          <a:noFill/>
        </p:spPr>
        <p:txBody>
          <a:bodyPr wrap="square" rtlCol="0">
            <a:sp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400" b="1" dirty="0"/>
              <a:t>SCUOLA PRIMARIA ANNA’</a:t>
            </a:r>
          </a:p>
        </p:txBody>
      </p:sp>
    </p:spTree>
    <p:extLst>
      <p:ext uri="{BB962C8B-B14F-4D97-AF65-F5344CB8AC3E}">
        <p14:creationId xmlns:p14="http://schemas.microsoft.com/office/powerpoint/2010/main" val="1932723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t>COMUNICAZIONI SCUOLA FAMIGLIA</a:t>
            </a:r>
          </a:p>
        </p:txBody>
      </p:sp>
      <p:sp>
        <p:nvSpPr>
          <p:cNvPr id="3" name="Segnaposto contenuto 2"/>
          <p:cNvSpPr>
            <a:spLocks noGrp="1"/>
          </p:cNvSpPr>
          <p:nvPr>
            <p:ph idx="1"/>
          </p:nvPr>
        </p:nvSpPr>
        <p:spPr>
          <a:xfrm>
            <a:off x="768350" y="1264555"/>
            <a:ext cx="10515600" cy="4537075"/>
          </a:xfrm>
        </p:spPr>
        <p:txBody>
          <a:bodyPr/>
          <a:lstStyle/>
          <a:p>
            <a:r>
              <a:rPr lang="it-IT" dirty="0"/>
              <a:t> </a:t>
            </a:r>
            <a:r>
              <a:rPr lang="it-IT" dirty="0">
                <a:latin typeface="Bookman Old Style" panose="02050604050505020204" pitchFamily="18" charset="0"/>
              </a:rPr>
              <a:t>I rapporti con le famiglie nascono dal preciso intento di condividere il processo di formazione degli  alunni, superando comportamenti di delega , nella piena consapevolezza che rapporti di  fiducia e di scambio reciproco sono una delle variabili che implementano la qualità del livello formativo.</a:t>
            </a:r>
          </a:p>
          <a:p>
            <a:pPr marL="0" indent="0">
              <a:buNone/>
            </a:pPr>
            <a:r>
              <a:rPr lang="it-IT" dirty="0">
                <a:latin typeface="Bookman Old Style" panose="02050604050505020204" pitchFamily="18" charset="0"/>
              </a:rPr>
              <a:t>                                                                         </a:t>
            </a:r>
          </a:p>
          <a:p>
            <a:pPr marL="0" indent="0" algn="ctr">
              <a:buNone/>
            </a:pPr>
            <a:r>
              <a:rPr lang="it-IT" dirty="0">
                <a:latin typeface="Bookman Old Style" panose="02050604050505020204" pitchFamily="18" charset="0"/>
              </a:rPr>
              <a:t>MODALITA’ DI INTERAZIONE CON LE FAMIGLIE </a:t>
            </a:r>
          </a:p>
          <a:p>
            <a:pPr marL="0" indent="0">
              <a:buNone/>
            </a:pPr>
            <a:r>
              <a:rPr lang="it-IT" sz="2400" dirty="0">
                <a:latin typeface="Bookman Old Style" panose="02050604050505020204" pitchFamily="18" charset="0"/>
              </a:rPr>
              <a:t>Assemblee di classe</a:t>
            </a:r>
          </a:p>
          <a:p>
            <a:pPr marL="0" indent="0">
              <a:buNone/>
            </a:pPr>
            <a:r>
              <a:rPr lang="it-IT" sz="2400" dirty="0">
                <a:latin typeface="Bookman Old Style" panose="02050604050505020204" pitchFamily="18" charset="0"/>
              </a:rPr>
              <a:t>Incontri Scuola –famiglia anche in modalità telematica</a:t>
            </a:r>
          </a:p>
          <a:p>
            <a:pPr marL="0" indent="0">
              <a:buNone/>
            </a:pPr>
            <a:r>
              <a:rPr lang="it-IT" sz="2400" dirty="0">
                <a:latin typeface="Bookman Old Style" panose="02050604050505020204" pitchFamily="18" charset="0"/>
              </a:rPr>
              <a:t>Registro elettronico</a:t>
            </a:r>
          </a:p>
          <a:p>
            <a:pPr marL="0" indent="0">
              <a:buNone/>
            </a:pPr>
            <a:r>
              <a:rPr lang="it-IT" sz="2400" dirty="0">
                <a:latin typeface="Bookman Old Style" panose="02050604050505020204" pitchFamily="18" charset="0"/>
              </a:rPr>
              <a:t>Piattaforma </a:t>
            </a:r>
            <a:r>
              <a:rPr lang="it-IT" sz="2400" dirty="0" smtClean="0">
                <a:latin typeface="Bookman Old Style" panose="02050604050505020204" pitchFamily="18" charset="0"/>
              </a:rPr>
              <a:t>Teams</a:t>
            </a:r>
            <a:endParaRPr lang="it-IT" sz="2400" dirty="0">
              <a:latin typeface="Bookman Old Style" panose="02050604050505020204" pitchFamily="18" charset="0"/>
            </a:endParaRPr>
          </a:p>
        </p:txBody>
      </p:sp>
    </p:spTree>
    <p:extLst>
      <p:ext uri="{BB962C8B-B14F-4D97-AF65-F5344CB8AC3E}">
        <p14:creationId xmlns:p14="http://schemas.microsoft.com/office/powerpoint/2010/main" val="1126062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t>RAPPORTI SCUOLA FAMIGLIA</a:t>
            </a:r>
          </a:p>
        </p:txBody>
      </p:sp>
      <p:sp>
        <p:nvSpPr>
          <p:cNvPr id="3" name="Segnaposto contenuto 2"/>
          <p:cNvSpPr>
            <a:spLocks noGrp="1"/>
          </p:cNvSpPr>
          <p:nvPr>
            <p:ph idx="1"/>
          </p:nvPr>
        </p:nvSpPr>
        <p:spPr>
          <a:xfrm>
            <a:off x="2090057" y="1515291"/>
            <a:ext cx="9414555" cy="4395931"/>
          </a:xfrm>
        </p:spPr>
        <p:txBody>
          <a:bodyPr/>
          <a:lstStyle/>
          <a:p>
            <a:r>
              <a:rPr lang="it-IT" dirty="0">
                <a:latin typeface="Bookman Old Style" panose="02050604050505020204" pitchFamily="18" charset="0"/>
              </a:rPr>
              <a:t>I rapporti con le famiglie degli alunni si traducono in concreto anche con l’eventuale partecipazione attiva e volontaria degli stessi nei progetti previsti nel Piano dell’Offerta Formativa e precisamente nei progetti che prevedono lo sviluppo delle competenze in materia di:</a:t>
            </a:r>
          </a:p>
          <a:p>
            <a:r>
              <a:rPr lang="it-IT" dirty="0">
                <a:solidFill>
                  <a:schemeClr val="accent6">
                    <a:lumMod val="75000"/>
                  </a:schemeClr>
                </a:solidFill>
                <a:latin typeface="Bookman Old Style" panose="02050604050505020204" pitchFamily="18" charset="0"/>
              </a:rPr>
              <a:t>Legalità </a:t>
            </a:r>
          </a:p>
          <a:p>
            <a:r>
              <a:rPr lang="it-IT" dirty="0">
                <a:solidFill>
                  <a:schemeClr val="accent6">
                    <a:lumMod val="75000"/>
                  </a:schemeClr>
                </a:solidFill>
                <a:latin typeface="Bookman Old Style" panose="02050604050505020204" pitchFamily="18" charset="0"/>
              </a:rPr>
              <a:t>Inclusione </a:t>
            </a:r>
          </a:p>
          <a:p>
            <a:r>
              <a:rPr lang="it-IT" dirty="0">
                <a:solidFill>
                  <a:schemeClr val="accent6">
                    <a:lumMod val="75000"/>
                  </a:schemeClr>
                </a:solidFill>
                <a:latin typeface="Bookman Old Style" panose="02050604050505020204" pitchFamily="18" charset="0"/>
              </a:rPr>
              <a:t>Creatività </a:t>
            </a:r>
          </a:p>
        </p:txBody>
      </p:sp>
    </p:spTree>
    <p:extLst>
      <p:ext uri="{BB962C8B-B14F-4D97-AF65-F5344CB8AC3E}">
        <p14:creationId xmlns:p14="http://schemas.microsoft.com/office/powerpoint/2010/main" val="1350232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latin typeface="Bookman Old Style" panose="02050604050505020204" pitchFamily="18" charset="0"/>
              </a:rPr>
              <a:t>RAPPORTI CON IL TERRITORIO </a:t>
            </a:r>
            <a:r>
              <a:rPr lang="it-IT" sz="3200" dirty="0">
                <a:latin typeface="Bookman Old Style" panose="02050604050505020204" pitchFamily="18" charset="0"/>
              </a:rPr>
              <a:t>(Convenzioni e protocolli di rete)</a:t>
            </a:r>
            <a:endParaRPr lang="it-IT" dirty="0">
              <a:latin typeface="Bookman Old Style" panose="02050604050505020204" pitchFamily="18" charset="0"/>
            </a:endParaRPr>
          </a:p>
        </p:txBody>
      </p:sp>
      <p:sp>
        <p:nvSpPr>
          <p:cNvPr id="3" name="Segnaposto contenuto 2"/>
          <p:cNvSpPr>
            <a:spLocks noGrp="1"/>
          </p:cNvSpPr>
          <p:nvPr>
            <p:ph idx="1"/>
          </p:nvPr>
        </p:nvSpPr>
        <p:spPr/>
        <p:txBody>
          <a:bodyPr>
            <a:normAutofit/>
          </a:bodyPr>
          <a:lstStyle/>
          <a:p>
            <a:pPr lvl="0"/>
            <a:r>
              <a:rPr lang="it-IT" dirty="0">
                <a:latin typeface="Bookman Old Style" panose="02050604050505020204" pitchFamily="18" charset="0"/>
              </a:rPr>
              <a:t>Integrazione degli alunni con disabilità" associazione “Senza Barriere”;</a:t>
            </a:r>
          </a:p>
          <a:p>
            <a:pPr lvl="0"/>
            <a:r>
              <a:rPr lang="it-IT" dirty="0">
                <a:latin typeface="Bookman Old Style" panose="02050604050505020204" pitchFamily="18" charset="0"/>
              </a:rPr>
              <a:t>Promozione della cultura musicale nella scuola” associazione “</a:t>
            </a:r>
            <a:r>
              <a:rPr lang="it-IT" dirty="0" err="1">
                <a:latin typeface="Bookman Old Style" panose="02050604050505020204" pitchFamily="18" charset="0"/>
              </a:rPr>
              <a:t>Musicofilia</a:t>
            </a:r>
            <a:r>
              <a:rPr lang="it-IT" dirty="0">
                <a:latin typeface="Bookman Old Style" panose="02050604050505020204" pitchFamily="18" charset="0"/>
              </a:rPr>
              <a:t>”</a:t>
            </a:r>
          </a:p>
          <a:p>
            <a:pPr lvl="0"/>
            <a:r>
              <a:rPr lang="it-IT" dirty="0">
                <a:latin typeface="Bookman Old Style" panose="02050604050505020204" pitchFamily="18" charset="0"/>
              </a:rPr>
              <a:t>Protocollo di intesa con il </a:t>
            </a:r>
            <a:r>
              <a:rPr lang="it-IT" dirty="0" err="1">
                <a:latin typeface="Bookman Old Style" panose="02050604050505020204" pitchFamily="18" charset="0"/>
              </a:rPr>
              <a:t>Kiwanis</a:t>
            </a:r>
            <a:r>
              <a:rPr lang="it-IT" dirty="0">
                <a:latin typeface="Bookman Old Style" panose="02050604050505020204" pitchFamily="18" charset="0"/>
              </a:rPr>
              <a:t> Club </a:t>
            </a:r>
            <a:r>
              <a:rPr lang="it-IT" dirty="0" err="1">
                <a:latin typeface="Bookman Old Style" panose="02050604050505020204" pitchFamily="18" charset="0"/>
              </a:rPr>
              <a:t>Reghion</a:t>
            </a:r>
            <a:r>
              <a:rPr lang="it-IT" dirty="0">
                <a:latin typeface="Bookman Old Style" panose="02050604050505020204" pitchFamily="18" charset="0"/>
              </a:rPr>
              <a:t> 2007</a:t>
            </a:r>
          </a:p>
          <a:p>
            <a:pPr lvl="0"/>
            <a:r>
              <a:rPr lang="it-IT" dirty="0">
                <a:latin typeface="Bookman Old Style" panose="02050604050505020204" pitchFamily="18" charset="0"/>
              </a:rPr>
              <a:t>Scuola polo per la formazione ambito 009 Calabria Piano formazione docenti 2016/2019 Nota </a:t>
            </a:r>
            <a:r>
              <a:rPr lang="it-IT" dirty="0" err="1">
                <a:latin typeface="Bookman Old Style" panose="02050604050505020204" pitchFamily="18" charset="0"/>
              </a:rPr>
              <a:t>Miur</a:t>
            </a:r>
            <a:r>
              <a:rPr lang="it-IT" dirty="0">
                <a:latin typeface="Bookman Old Style" panose="02050604050505020204" pitchFamily="18" charset="0"/>
              </a:rPr>
              <a:t> 13/01/2017 </a:t>
            </a:r>
            <a:r>
              <a:rPr lang="it-IT" dirty="0" err="1">
                <a:latin typeface="Bookman Old Style" panose="02050604050505020204" pitchFamily="18" charset="0"/>
              </a:rPr>
              <a:t>prot</a:t>
            </a:r>
            <a:r>
              <a:rPr lang="it-IT" dirty="0">
                <a:latin typeface="Bookman Old Style" panose="02050604050505020204" pitchFamily="18" charset="0"/>
              </a:rPr>
              <a:t> 1522</a:t>
            </a:r>
          </a:p>
          <a:p>
            <a:pPr lvl="0"/>
            <a:r>
              <a:rPr lang="it-IT" dirty="0">
                <a:latin typeface="Bookman Old Style" panose="02050604050505020204" pitchFamily="18" charset="0"/>
              </a:rPr>
              <a:t>UNICAL per tirocinio studenti</a:t>
            </a:r>
          </a:p>
          <a:p>
            <a:pPr lvl="0"/>
            <a:r>
              <a:rPr lang="it-IT" dirty="0">
                <a:latin typeface="Bookman Old Style" panose="02050604050505020204" pitchFamily="18" charset="0"/>
              </a:rPr>
              <a:t>Partenariato con il consorzio MACRAME’  progetto RIZOMA “ </a:t>
            </a:r>
            <a:r>
              <a:rPr lang="it-IT" i="1" dirty="0">
                <a:latin typeface="Bookman Old Style" panose="02050604050505020204" pitchFamily="18" charset="0"/>
              </a:rPr>
              <a:t>Azioni e interventi per il contrasto alla povertà educativa nei territori dell’area grecanica calabrese”.</a:t>
            </a:r>
            <a:endParaRPr lang="it-IT" dirty="0">
              <a:latin typeface="Bookman Old Style" panose="02050604050505020204" pitchFamily="18" charset="0"/>
            </a:endParaRPr>
          </a:p>
          <a:p>
            <a:endParaRPr lang="it-IT" dirty="0">
              <a:latin typeface="Bookman Old Style" panose="02050604050505020204" pitchFamily="18" charset="0"/>
            </a:endParaRPr>
          </a:p>
        </p:txBody>
      </p:sp>
    </p:spTree>
    <p:extLst>
      <p:ext uri="{BB962C8B-B14F-4D97-AF65-F5344CB8AC3E}">
        <p14:creationId xmlns:p14="http://schemas.microsoft.com/office/powerpoint/2010/main" val="1016159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a:latin typeface="Bookman Old Style" panose="02050604050505020204" pitchFamily="18" charset="0"/>
              </a:rPr>
              <a:t>TEMPO SCUOLA</a:t>
            </a:r>
          </a:p>
        </p:txBody>
      </p:sp>
      <p:sp>
        <p:nvSpPr>
          <p:cNvPr id="3" name="Segnaposto contenuto 2"/>
          <p:cNvSpPr>
            <a:spLocks noGrp="1"/>
          </p:cNvSpPr>
          <p:nvPr>
            <p:ph idx="1"/>
          </p:nvPr>
        </p:nvSpPr>
        <p:spPr>
          <a:xfrm>
            <a:off x="2207623" y="1423851"/>
            <a:ext cx="9296989" cy="4487371"/>
          </a:xfrm>
        </p:spPr>
        <p:txBody>
          <a:bodyPr/>
          <a:lstStyle/>
          <a:p>
            <a:r>
              <a:rPr lang="it-IT" b="1" u="sng" dirty="0">
                <a:latin typeface="Bookman Old Style" panose="02050604050505020204" pitchFamily="18" charset="0"/>
              </a:rPr>
              <a:t>SCUOLA DELL’INFANZIA:</a:t>
            </a:r>
          </a:p>
          <a:p>
            <a:r>
              <a:rPr lang="it-IT" b="1" dirty="0">
                <a:latin typeface="Bookman Old Style" panose="02050604050505020204" pitchFamily="18" charset="0"/>
              </a:rPr>
              <a:t>Da lunedì a  sabato (senza mensa) 7:45/12:45</a:t>
            </a:r>
          </a:p>
          <a:p>
            <a:r>
              <a:rPr lang="it-IT" b="1" dirty="0">
                <a:latin typeface="Bookman Old Style" panose="02050604050505020204" pitchFamily="18" charset="0"/>
              </a:rPr>
              <a:t>Da lunedì a venerdì (con mensa)7:45/15:45</a:t>
            </a:r>
          </a:p>
          <a:p>
            <a:endParaRPr lang="it-IT" b="1" u="sng" dirty="0">
              <a:latin typeface="Bookman Old Style" panose="02050604050505020204" pitchFamily="18" charset="0"/>
            </a:endParaRPr>
          </a:p>
          <a:p>
            <a:r>
              <a:rPr lang="it-IT" b="1" u="sng" dirty="0">
                <a:latin typeface="Bookman Old Style" panose="02050604050505020204" pitchFamily="18" charset="0"/>
              </a:rPr>
              <a:t>SCUOLA PRIMARIA:</a:t>
            </a:r>
          </a:p>
          <a:p>
            <a:r>
              <a:rPr lang="it-IT" dirty="0">
                <a:latin typeface="Bookman Old Style" panose="02050604050505020204" pitchFamily="18" charset="0"/>
              </a:rPr>
              <a:t>TEMPO NORMALE (30 ore): lunedì a sabato dalle ore 8,00 alle ore 13,00</a:t>
            </a:r>
          </a:p>
          <a:p>
            <a:endParaRPr lang="it-IT" dirty="0">
              <a:latin typeface="Bookman Old Style" panose="02050604050505020204" pitchFamily="18" charset="0"/>
            </a:endParaRPr>
          </a:p>
          <a:p>
            <a:r>
              <a:rPr lang="it-IT" dirty="0">
                <a:latin typeface="Bookman Old Style" panose="02050604050505020204" pitchFamily="18" charset="0"/>
              </a:rPr>
              <a:t>TEMPO PIENO (40 ore): da lunedì a venerdì dalle ore 8.00 alle ore 16,00 </a:t>
            </a:r>
          </a:p>
        </p:txBody>
      </p:sp>
    </p:spTree>
    <p:extLst>
      <p:ext uri="{BB962C8B-B14F-4D97-AF65-F5344CB8AC3E}">
        <p14:creationId xmlns:p14="http://schemas.microsoft.com/office/powerpoint/2010/main" val="212115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Informazioni alle famiglie sulle </a:t>
            </a:r>
            <a:r>
              <a:rPr lang="it-IT" dirty="0" err="1"/>
              <a:t>modalita’</a:t>
            </a:r>
            <a:r>
              <a:rPr lang="it-IT" dirty="0"/>
              <a:t> di iscrizione</a:t>
            </a:r>
          </a:p>
        </p:txBody>
      </p:sp>
      <p:sp>
        <p:nvSpPr>
          <p:cNvPr id="3" name="Segnaposto contenuto 2"/>
          <p:cNvSpPr>
            <a:spLocks noGrp="1"/>
          </p:cNvSpPr>
          <p:nvPr>
            <p:ph idx="1"/>
          </p:nvPr>
        </p:nvSpPr>
        <p:spPr>
          <a:xfrm>
            <a:off x="1894114" y="1904999"/>
            <a:ext cx="9610498" cy="4090851"/>
          </a:xfrm>
        </p:spPr>
        <p:txBody>
          <a:bodyPr>
            <a:normAutofit/>
          </a:bodyPr>
          <a:lstStyle/>
          <a:p>
            <a:pPr marL="0" indent="0">
              <a:buNone/>
            </a:pPr>
            <a:r>
              <a:rPr lang="it-IT" dirty="0">
                <a:latin typeface="Bookman Old Style" panose="02050604050505020204" pitchFamily="18" charset="0"/>
              </a:rPr>
              <a:t>Si comunica ai Signori genitori che a partire dalle ore 8:00 del 9 gennaio e fino alle ore 20:00  del 30 gennaio 2023, sulla pagina dedicata del Ministero dell’Istruzione www.istruzione.it/iscrizionionline è possibile presentare la domanda di iscrizione al prossimo anno scolastico 2022/2023.</a:t>
            </a:r>
          </a:p>
          <a:p>
            <a:pPr marL="0" indent="0">
              <a:buNone/>
            </a:pPr>
            <a:r>
              <a:rPr lang="it-IT" dirty="0">
                <a:latin typeface="Bookman Old Style" panose="02050604050505020204" pitchFamily="18" charset="0"/>
              </a:rPr>
              <a:t>Tutte le info sono disponibili al seguente link: </a:t>
            </a:r>
          </a:p>
          <a:p>
            <a:r>
              <a:rPr lang="it-IT" u="sng" dirty="0">
                <a:latin typeface="Bookman Old Style" panose="02050604050505020204" pitchFamily="18" charset="0"/>
                <a:hlinkClick r:id="rId2"/>
              </a:rPr>
              <a:t>https://www.istruzione.it/iscrizionionline/</a:t>
            </a:r>
            <a:endParaRPr lang="it-IT" u="sng" dirty="0">
              <a:latin typeface="Bookman Old Style" panose="02050604050505020204" pitchFamily="18" charset="0"/>
            </a:endParaRPr>
          </a:p>
          <a:p>
            <a:endParaRPr lang="it-IT" dirty="0">
              <a:latin typeface="Bookman Old Style" panose="02050604050505020204" pitchFamily="18" charset="0"/>
            </a:endParaRPr>
          </a:p>
          <a:p>
            <a:pPr marL="0" indent="0">
              <a:buNone/>
            </a:pPr>
            <a:r>
              <a:rPr lang="it-IT" dirty="0">
                <a:latin typeface="Bookman Old Style" panose="02050604050505020204" pitchFamily="18" charset="0"/>
              </a:rPr>
              <a:t>      Cordiali saluti.                                                                                        </a:t>
            </a:r>
          </a:p>
          <a:p>
            <a:pPr marL="0" indent="0">
              <a:buNone/>
            </a:pPr>
            <a:r>
              <a:rPr lang="it-IT" dirty="0">
                <a:latin typeface="Bookman Old Style" panose="02050604050505020204" pitchFamily="18" charset="0"/>
              </a:rPr>
              <a:t>                                                                                   LA DIRIGENTE SCOLASTICA</a:t>
            </a:r>
          </a:p>
          <a:p>
            <a:pPr marL="0" indent="0">
              <a:buNone/>
            </a:pPr>
            <a:r>
              <a:rPr lang="it-IT" dirty="0">
                <a:latin typeface="Bookman Old Style" panose="02050604050505020204" pitchFamily="18" charset="0"/>
              </a:rPr>
              <a:t>                                                                                    Dott.ssa Concetta </a:t>
            </a:r>
            <a:r>
              <a:rPr lang="it-IT" dirty="0" err="1">
                <a:latin typeface="Bookman Old Style" panose="02050604050505020204" pitchFamily="18" charset="0"/>
              </a:rPr>
              <a:t>Sinicropi</a:t>
            </a:r>
            <a:endParaRPr lang="it-IT" dirty="0">
              <a:latin typeface="Bookman Old Style" panose="02050604050505020204" pitchFamily="18" charset="0"/>
            </a:endParaRPr>
          </a:p>
          <a:p>
            <a:endParaRPr lang="it-IT" dirty="0"/>
          </a:p>
        </p:txBody>
      </p:sp>
    </p:spTree>
    <p:extLst>
      <p:ext uri="{BB962C8B-B14F-4D97-AF65-F5344CB8AC3E}">
        <p14:creationId xmlns:p14="http://schemas.microsoft.com/office/powerpoint/2010/main" val="3924519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70410" y="349790"/>
            <a:ext cx="9392193" cy="786679"/>
          </a:xfrm>
        </p:spPr>
        <p:txBody>
          <a:bodyPr>
            <a:normAutofit fontScale="90000"/>
          </a:bodyPr>
          <a:lstStyle/>
          <a:p>
            <a:r>
              <a:rPr lang="it-IT" sz="3200" b="1" dirty="0">
                <a:latin typeface="Bookman Old Style" panose="02050604050505020204" pitchFamily="18" charset="0"/>
              </a:rPr>
              <a:t>OFFERTA FORMATIVA TRIENNIO 2022/2025</a:t>
            </a:r>
          </a:p>
        </p:txBody>
      </p:sp>
      <p:sp>
        <p:nvSpPr>
          <p:cNvPr id="3" name="Segnaposto contenuto 2"/>
          <p:cNvSpPr>
            <a:spLocks noGrp="1"/>
          </p:cNvSpPr>
          <p:nvPr>
            <p:ph idx="1"/>
          </p:nvPr>
        </p:nvSpPr>
        <p:spPr>
          <a:xfrm>
            <a:off x="2070410" y="1254035"/>
            <a:ext cx="9392193" cy="4924697"/>
          </a:xfrm>
        </p:spPr>
        <p:txBody>
          <a:bodyPr>
            <a:noAutofit/>
          </a:bodyPr>
          <a:lstStyle/>
          <a:p>
            <a:pPr marL="0" indent="0" algn="just">
              <a:buNone/>
            </a:pPr>
            <a:r>
              <a:rPr lang="it-IT" dirty="0">
                <a:latin typeface="Bookman Old Style" panose="02050604050505020204" pitchFamily="18" charset="0"/>
              </a:rPr>
              <a:t>Nell’ambito dell’offerta formativa e del POF per il triennio 2022/2025, continueranno a trovare posto specifiche iniziative per dare sostanza ad un nuovo modo di pensare, alla partecipazione democratica ed attiva, modello di </a:t>
            </a:r>
            <a:r>
              <a:rPr lang="it-IT" b="1" dirty="0">
                <a:latin typeface="Bookman Old Style" panose="02050604050505020204" pitchFamily="18" charset="0"/>
              </a:rPr>
              <a:t>scuola aperta</a:t>
            </a:r>
            <a:r>
              <a:rPr lang="it-IT" dirty="0">
                <a:latin typeface="Bookman Old Style" panose="02050604050505020204" pitchFamily="18" charset="0"/>
              </a:rPr>
              <a:t>, sempre più emergente in cui l’utilizzo delle </a:t>
            </a:r>
            <a:r>
              <a:rPr lang="it-IT" b="1" dirty="0">
                <a:latin typeface="Bookman Old Style" panose="02050604050505020204" pitchFamily="18" charset="0"/>
              </a:rPr>
              <a:t>nuove tecnologie </a:t>
            </a:r>
            <a:r>
              <a:rPr lang="it-IT" dirty="0">
                <a:latin typeface="Bookman Old Style" panose="02050604050505020204" pitchFamily="18" charset="0"/>
              </a:rPr>
              <a:t>possa essere sempre più elemento costruttivo di nuove e rinnovate intelligenze.</a:t>
            </a:r>
          </a:p>
          <a:p>
            <a:endParaRPr lang="it-IT" sz="1600" dirty="0"/>
          </a:p>
        </p:txBody>
      </p:sp>
    </p:spTree>
    <p:extLst>
      <p:ext uri="{BB962C8B-B14F-4D97-AF65-F5344CB8AC3E}">
        <p14:creationId xmlns:p14="http://schemas.microsoft.com/office/powerpoint/2010/main" val="2666385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4548" y="297540"/>
            <a:ext cx="8911687" cy="747490"/>
          </a:xfrm>
        </p:spPr>
        <p:txBody>
          <a:bodyPr>
            <a:normAutofit/>
          </a:bodyPr>
          <a:lstStyle/>
          <a:p>
            <a:r>
              <a:rPr lang="it-IT" sz="3200" b="1" dirty="0">
                <a:latin typeface="Bookman Old Style" panose="02050604050505020204" pitchFamily="18" charset="0"/>
              </a:rPr>
              <a:t>OBIETTIVI STRATEGICI</a:t>
            </a:r>
          </a:p>
        </p:txBody>
      </p:sp>
      <p:sp>
        <p:nvSpPr>
          <p:cNvPr id="3" name="Segnaposto contenuto 2"/>
          <p:cNvSpPr>
            <a:spLocks noGrp="1"/>
          </p:cNvSpPr>
          <p:nvPr>
            <p:ph idx="1"/>
          </p:nvPr>
        </p:nvSpPr>
        <p:spPr>
          <a:xfrm>
            <a:off x="1413165" y="822961"/>
            <a:ext cx="10513224" cy="6035039"/>
          </a:xfrm>
        </p:spPr>
        <p:txBody>
          <a:bodyPr>
            <a:normAutofit fontScale="70000" lnSpcReduction="20000"/>
          </a:bodyPr>
          <a:lstStyle/>
          <a:p>
            <a:pPr marL="0" indent="0">
              <a:buNone/>
            </a:pPr>
            <a:r>
              <a:rPr lang="it-IT" dirty="0">
                <a:latin typeface="Bookman Old Style" panose="02050604050505020204" pitchFamily="18" charset="0"/>
              </a:rPr>
              <a:t>Questa Dirigenza scolastica cui attiene la responsabilità dei risultati, ha indicato, pertanto, nel proprio Atto di </a:t>
            </a:r>
            <a:r>
              <a:rPr lang="it-IT" sz="1900" dirty="0">
                <a:latin typeface="Bookman Old Style" panose="02050604050505020204" pitchFamily="18" charset="0"/>
              </a:rPr>
              <a:t>Indirizzo per l’elaborazione del Piano dell’Offerta Formativa gli </a:t>
            </a:r>
            <a:r>
              <a:rPr lang="it-IT" sz="1900" b="1" dirty="0">
                <a:latin typeface="Bookman Old Style" panose="02050604050505020204" pitchFamily="18" charset="0"/>
              </a:rPr>
              <a:t>obiettivi strategici di miglioramento </a:t>
            </a:r>
            <a:r>
              <a:rPr lang="it-IT" sz="1900" dirty="0">
                <a:latin typeface="Bookman Old Style" panose="02050604050505020204" pitchFamily="18" charset="0"/>
              </a:rPr>
              <a:t>che riguardano prioritariamente le competenze degli alunni, ma che intendono ottimizzare tutti gli altri aspetti del sistema scuola.</a:t>
            </a:r>
          </a:p>
          <a:p>
            <a:r>
              <a:rPr lang="it-IT" sz="1900" dirty="0">
                <a:latin typeface="Bookman Old Style" panose="02050604050505020204" pitchFamily="18" charset="0"/>
              </a:rPr>
              <a:t>OBIETTIVI FORMATIVI PRIORITARI (ART. 1, COMMA 7 L. 107/15)</a:t>
            </a:r>
          </a:p>
          <a:p>
            <a:r>
              <a:rPr lang="it-IT" sz="1900" dirty="0">
                <a:latin typeface="Bookman Old Style" panose="02050604050505020204" pitchFamily="18" charset="0"/>
              </a:rPr>
              <a:t>1.	Valorizzazione e potenziamento delle competenze linguistiche, con particolare riferimento all’Italiano e alla lingua Inglese (a tal proposito si continuerà ad offrire agli alunni l’opportunità di approfondire la lingua inglese e di accostarsi ad altre lingue comunitarie anche attraverso lezioni con il metodo CLIL;</a:t>
            </a:r>
          </a:p>
          <a:p>
            <a:r>
              <a:rPr lang="it-IT" sz="1900" dirty="0">
                <a:latin typeface="Bookman Old Style" panose="02050604050505020204" pitchFamily="18" charset="0"/>
              </a:rPr>
              <a:t>2.	Potenziamento delle competenze logico-matematiche e scientifiche ( a tal fine all’interno del monte ore settimanale riferito alle classi quarte e quinte della scuola primaria sarà dedicato il dovuto spazio a progetti e laboratori sulle tecniche della nuova matematica e dell’approfondimento delle scienze e della biologia) ;</a:t>
            </a:r>
          </a:p>
          <a:p>
            <a:r>
              <a:rPr lang="it-IT" sz="1900" dirty="0">
                <a:latin typeface="Bookman Old Style" panose="02050604050505020204" pitchFamily="18" charset="0"/>
              </a:rPr>
              <a:t>3.	Potenziamento delle competenze nella pratica e nella cultura musicale, nell’arte, nel cinema, nel teatro (attraverso convenzioni con associazioni e luoghi culturali si garantirà la partecipazione degli alunni a momenti artistici e creativi);</a:t>
            </a:r>
          </a:p>
          <a:p>
            <a:r>
              <a:rPr lang="it-IT" sz="1900" dirty="0">
                <a:latin typeface="Bookman Old Style" panose="02050604050505020204" pitchFamily="18" charset="0"/>
              </a:rPr>
              <a:t>4.	Sviluppo delle competenze in materia di cittadinanza attiva e democratica attraverso la valorizzazione dell’educazione interculturale alla pace e alla legalità, il rispetto delle differenze e il dialogo tra culture diverse;</a:t>
            </a:r>
          </a:p>
          <a:p>
            <a:r>
              <a:rPr lang="it-IT" sz="1900" dirty="0">
                <a:latin typeface="Bookman Old Style" panose="02050604050505020204" pitchFamily="18" charset="0"/>
              </a:rPr>
              <a:t>5.	Potenziamento delle discipline motorie e sviluppo di comportamenti ispirati a uno stile di vita sano con particolare riferimento all’alimentazione;</a:t>
            </a:r>
          </a:p>
          <a:p>
            <a:r>
              <a:rPr lang="it-IT" sz="1900" dirty="0">
                <a:latin typeface="Bookman Old Style" panose="02050604050505020204" pitchFamily="18" charset="0"/>
              </a:rPr>
              <a:t>6.	Sviluppo delle competenze digitali degli studenti e potenziamento delle metodologie e delle attività laboratoriali;</a:t>
            </a:r>
          </a:p>
          <a:p>
            <a:r>
              <a:rPr lang="it-IT" sz="1900" dirty="0">
                <a:latin typeface="Bookman Old Style" panose="02050604050505020204" pitchFamily="18" charset="0"/>
              </a:rPr>
              <a:t>7.	Prevenzione e contrasto della dispersione scolastica;</a:t>
            </a:r>
          </a:p>
          <a:p>
            <a:r>
              <a:rPr lang="it-IT" sz="1900" dirty="0">
                <a:latin typeface="Bookman Old Style" panose="02050604050505020204" pitchFamily="18" charset="0"/>
              </a:rPr>
              <a:t>8.	Individuazione di percorsi e di sistemi funzionali alla </a:t>
            </a:r>
            <a:r>
              <a:rPr lang="it-IT" sz="1900" dirty="0" err="1">
                <a:latin typeface="Bookman Old Style" panose="02050604050505020204" pitchFamily="18" charset="0"/>
              </a:rPr>
              <a:t>premialità</a:t>
            </a:r>
            <a:r>
              <a:rPr lang="it-IT" sz="1900" dirty="0">
                <a:latin typeface="Bookman Old Style" panose="02050604050505020204" pitchFamily="18" charset="0"/>
              </a:rPr>
              <a:t> e alla valorizzazione del merito.</a:t>
            </a:r>
          </a:p>
          <a:p>
            <a:r>
              <a:rPr lang="it-IT" sz="1900" dirty="0">
                <a:latin typeface="Bookman Old Style" panose="02050604050505020204" pitchFamily="18" charset="0"/>
              </a:rPr>
              <a:t>PARTICOLARE CURA E ATTENZIONE SARA’ RISERVATA AGLI ALUNNI CON BISOOGNI EDUCATIVI SPECIALI</a:t>
            </a:r>
          </a:p>
          <a:p>
            <a:endParaRPr lang="it-IT" sz="1900" dirty="0"/>
          </a:p>
          <a:p>
            <a:endParaRPr lang="it-IT" sz="1900" dirty="0"/>
          </a:p>
        </p:txBody>
      </p:sp>
    </p:spTree>
    <p:extLst>
      <p:ext uri="{BB962C8B-B14F-4D97-AF65-F5344CB8AC3E}">
        <p14:creationId xmlns:p14="http://schemas.microsoft.com/office/powerpoint/2010/main" val="2000215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e 6"/>
          <p:cNvSpPr/>
          <p:nvPr/>
        </p:nvSpPr>
        <p:spPr>
          <a:xfrm>
            <a:off x="3785097" y="3175552"/>
            <a:ext cx="6151418" cy="2758968"/>
          </a:xfrm>
          <a:prstGeom prst="ellipse">
            <a:avLst/>
          </a:prstGeom>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it-IT" sz="2800" dirty="0">
                <a:effectLst/>
                <a:latin typeface="Calibri" panose="020F0502020204030204" pitchFamily="34" charset="0"/>
                <a:ea typeface="Calibri" panose="020F0502020204030204" pitchFamily="34" charset="0"/>
                <a:cs typeface="Times New Roman" panose="02020603050405020304" pitchFamily="18" charset="0"/>
              </a:rPr>
              <a:t>UNA SCUOLA DI QUALITA’ PER FORMARE E INFORMARE</a:t>
            </a:r>
          </a:p>
        </p:txBody>
      </p:sp>
      <p:sp>
        <p:nvSpPr>
          <p:cNvPr id="15" name="Freccia ad arco 14"/>
          <p:cNvSpPr/>
          <p:nvPr/>
        </p:nvSpPr>
        <p:spPr>
          <a:xfrm>
            <a:off x="2069670" y="391208"/>
            <a:ext cx="5084123" cy="4894119"/>
          </a:xfrm>
          <a:prstGeom prst="circularArrow">
            <a:avLst>
              <a:gd name="adj1" fmla="val 12500"/>
              <a:gd name="adj2" fmla="val 1419069"/>
              <a:gd name="adj3" fmla="val 20457681"/>
              <a:gd name="adj4" fmla="val 10800000"/>
              <a:gd name="adj5" fmla="val 1250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solidFill>
                <a:schemeClr val="tx1"/>
              </a:solidFill>
            </a:endParaRPr>
          </a:p>
        </p:txBody>
      </p:sp>
      <p:sp>
        <p:nvSpPr>
          <p:cNvPr id="16" name="CasellaDiTesto 15"/>
          <p:cNvSpPr txBox="1"/>
          <p:nvPr/>
        </p:nvSpPr>
        <p:spPr>
          <a:xfrm>
            <a:off x="3785097" y="805622"/>
            <a:ext cx="1653267" cy="584775"/>
          </a:xfrm>
          <a:prstGeom prst="rect">
            <a:avLst/>
          </a:prstGeom>
          <a:noFill/>
        </p:spPr>
        <p:txBody>
          <a:bodyPr wrap="square" rtlCol="0">
            <a:spAutoFit/>
          </a:bodyPr>
          <a:lstStyle/>
          <a:p>
            <a:r>
              <a:rPr lang="it-IT" sz="3200" b="1" dirty="0"/>
              <a:t>VISION</a:t>
            </a:r>
          </a:p>
        </p:txBody>
      </p:sp>
    </p:spTree>
    <p:extLst>
      <p:ext uri="{BB962C8B-B14F-4D97-AF65-F5344CB8AC3E}">
        <p14:creationId xmlns:p14="http://schemas.microsoft.com/office/powerpoint/2010/main" val="1374681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gnaposto contenuto 12"/>
          <p:cNvSpPr>
            <a:spLocks noGrp="1"/>
          </p:cNvSpPr>
          <p:nvPr>
            <p:ph idx="1"/>
          </p:nvPr>
        </p:nvSpPr>
        <p:spPr>
          <a:xfrm>
            <a:off x="1993219" y="2925536"/>
            <a:ext cx="9102046" cy="3303814"/>
          </a:xfrm>
        </p:spPr>
        <p:txBody>
          <a:bodyPr/>
          <a:lstStyle/>
          <a:p>
            <a:r>
              <a:rPr lang="it-IT" b="1" dirty="0">
                <a:latin typeface="Calibri" panose="020F0502020204030204" pitchFamily="34" charset="0"/>
                <a:ea typeface="Calibri" panose="020F0502020204030204" pitchFamily="34" charset="0"/>
                <a:cs typeface="Times New Roman" panose="02020603050405020304" pitchFamily="18" charset="0"/>
              </a:rPr>
              <a:t>Garantire il successo formativo degli alunni</a:t>
            </a:r>
          </a:p>
          <a:p>
            <a:r>
              <a:rPr lang="it-IT" b="1" dirty="0">
                <a:latin typeface="Calibri" panose="020F0502020204030204" pitchFamily="34" charset="0"/>
                <a:ea typeface="Calibri" panose="020F0502020204030204" pitchFamily="34" charset="0"/>
                <a:cs typeface="Times New Roman" panose="02020603050405020304" pitchFamily="18" charset="0"/>
              </a:rPr>
              <a:t>Fornire gli strumenti di una crescita culturale e umana</a:t>
            </a:r>
            <a:endParaRPr lang="it-IT" sz="3200" dirty="0">
              <a:latin typeface="Calibri" panose="020F0502020204030204" pitchFamily="34" charset="0"/>
              <a:ea typeface="Calibri" panose="020F0502020204030204" pitchFamily="34" charset="0"/>
              <a:cs typeface="Times New Roman" panose="02020603050405020304" pitchFamily="18" charset="0"/>
            </a:endParaRPr>
          </a:p>
          <a:p>
            <a:r>
              <a:rPr lang="it-IT" b="1" dirty="0">
                <a:latin typeface="Calibri" panose="020F0502020204030204" pitchFamily="34" charset="0"/>
                <a:ea typeface="Calibri" panose="020F0502020204030204" pitchFamily="34" charset="0"/>
                <a:cs typeface="Times New Roman" panose="02020603050405020304" pitchFamily="18" charset="0"/>
              </a:rPr>
              <a:t>Sviluppare un raccordo dinamico tra </a:t>
            </a:r>
            <a:r>
              <a:rPr lang="it-IT" b="1" dirty="0" err="1">
                <a:latin typeface="Calibri" panose="020F0502020204030204" pitchFamily="34" charset="0"/>
                <a:ea typeface="Calibri" panose="020F0502020204030204" pitchFamily="34" charset="0"/>
                <a:cs typeface="Times New Roman" panose="02020603050405020304" pitchFamily="18" charset="0"/>
              </a:rPr>
              <a:t>saperi</a:t>
            </a:r>
            <a:r>
              <a:rPr lang="it-IT" b="1" dirty="0">
                <a:latin typeface="Calibri" panose="020F0502020204030204" pitchFamily="34" charset="0"/>
                <a:ea typeface="Calibri" panose="020F0502020204030204" pitchFamily="34" charset="0"/>
                <a:cs typeface="Times New Roman" panose="02020603050405020304" pitchFamily="18" charset="0"/>
              </a:rPr>
              <a:t> scolastici e </a:t>
            </a:r>
            <a:r>
              <a:rPr lang="it-IT" b="1" dirty="0" err="1">
                <a:latin typeface="Calibri" panose="020F0502020204030204" pitchFamily="34" charset="0"/>
                <a:ea typeface="Calibri" panose="020F0502020204030204" pitchFamily="34" charset="0"/>
                <a:cs typeface="Times New Roman" panose="02020603050405020304" pitchFamily="18" charset="0"/>
              </a:rPr>
              <a:t>saperi</a:t>
            </a:r>
            <a:r>
              <a:rPr lang="it-IT" b="1" dirty="0">
                <a:latin typeface="Calibri" panose="020F0502020204030204" pitchFamily="34" charset="0"/>
                <a:ea typeface="Calibri" panose="020F0502020204030204" pitchFamily="34" charset="0"/>
                <a:cs typeface="Times New Roman" panose="02020603050405020304" pitchFamily="18" charset="0"/>
              </a:rPr>
              <a:t> extrascolastici</a:t>
            </a:r>
            <a:r>
              <a:rPr lang="it-IT" dirty="0">
                <a:latin typeface="Calibri" panose="020F0502020204030204" pitchFamily="34" charset="0"/>
                <a:ea typeface="Calibri" panose="020F0502020204030204" pitchFamily="34" charset="0"/>
                <a:cs typeface="Times New Roman" panose="02020603050405020304" pitchFamily="18" charset="0"/>
              </a:rPr>
              <a:t>, </a:t>
            </a:r>
            <a:endParaRPr lang="it-IT" sz="3200" dirty="0">
              <a:latin typeface="Calibri" panose="020F0502020204030204" pitchFamily="34" charset="0"/>
              <a:ea typeface="Calibri" panose="020F0502020204030204" pitchFamily="34" charset="0"/>
              <a:cs typeface="Times New Roman" panose="02020603050405020304" pitchFamily="18" charset="0"/>
            </a:endParaRPr>
          </a:p>
          <a:p>
            <a:r>
              <a:rPr lang="it-IT" b="1" dirty="0">
                <a:latin typeface="Calibri" panose="020F0502020204030204" pitchFamily="34" charset="0"/>
                <a:ea typeface="Calibri" panose="020F0502020204030204" pitchFamily="34" charset="0"/>
                <a:cs typeface="Times New Roman" panose="02020603050405020304" pitchFamily="18" charset="0"/>
              </a:rPr>
              <a:t>Sviluppare le competenze in materia di cittadinanza attiva e democratica</a:t>
            </a:r>
          </a:p>
          <a:p>
            <a:r>
              <a:rPr lang="it-IT" b="1" dirty="0">
                <a:latin typeface="Calibri" panose="020F0502020204030204" pitchFamily="34" charset="0"/>
                <a:ea typeface="Calibri" panose="020F0502020204030204" pitchFamily="34" charset="0"/>
                <a:cs typeface="Times New Roman" panose="02020603050405020304" pitchFamily="18" charset="0"/>
              </a:rPr>
              <a:t>Favorire lo sviluppo di comportamenti responsabili</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b="1" dirty="0">
                <a:latin typeface="Calibri" panose="020F0502020204030204" pitchFamily="34" charset="0"/>
                <a:ea typeface="Calibri" panose="020F0502020204030204" pitchFamily="34" charset="0"/>
                <a:cs typeface="Times New Roman" panose="02020603050405020304" pitchFamily="18" charset="0"/>
              </a:rPr>
              <a:t>Concorrere allo sviluppo delle competenze chiave e di cittadinanza europea</a:t>
            </a:r>
          </a:p>
          <a:p>
            <a:r>
              <a:rPr lang="it-IT" b="1" dirty="0">
                <a:latin typeface="Calibri" panose="020F0502020204030204" pitchFamily="34" charset="0"/>
                <a:ea typeface="Calibri" panose="020F0502020204030204" pitchFamily="34" charset="0"/>
                <a:cs typeface="Times New Roman" panose="02020603050405020304" pitchFamily="18" charset="0"/>
              </a:rPr>
              <a:t>Promuovere esperienze di didattica laboratoriale come occasione culturale</a:t>
            </a:r>
          </a:p>
          <a:p>
            <a:r>
              <a:rPr lang="it-IT" b="1" dirty="0">
                <a:latin typeface="Calibri" panose="020F0502020204030204" pitchFamily="34" charset="0"/>
                <a:ea typeface="Calibri" panose="020F0502020204030204" pitchFamily="34" charset="0"/>
                <a:cs typeface="Times New Roman" panose="02020603050405020304" pitchFamily="18" charset="0"/>
              </a:rPr>
              <a:t>Sviluppare le competenze digitali degli studenti</a:t>
            </a:r>
          </a:p>
          <a:p>
            <a:endParaRPr lang="it-IT" dirty="0"/>
          </a:p>
        </p:txBody>
      </p:sp>
      <p:sp>
        <p:nvSpPr>
          <p:cNvPr id="14" name="Rettangolo 13"/>
          <p:cNvSpPr/>
          <p:nvPr/>
        </p:nvSpPr>
        <p:spPr>
          <a:xfrm>
            <a:off x="2917371" y="4445727"/>
            <a:ext cx="6096000" cy="1029256"/>
          </a:xfrm>
          <a:prstGeom prst="rect">
            <a:avLst/>
          </a:prstGeom>
        </p:spPr>
        <p:txBody>
          <a:bodyPr>
            <a:spAutoFit/>
          </a:bodyPr>
          <a:lstStyle/>
          <a:p>
            <a:pPr algn="just">
              <a:lnSpc>
                <a:spcPct val="115000"/>
              </a:lnSpc>
              <a:spcAft>
                <a:spcPts val="0"/>
              </a:spcAft>
            </a:pPr>
            <a:endParaRPr lang="it-IT"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endParaRPr lang="it-IT"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it-IT" dirty="0">
                <a:latin typeface="Calibri" panose="020F0502020204030204" pitchFamily="34" charset="0"/>
                <a:ea typeface="Calibri" panose="020F0502020204030204" pitchFamily="34" charset="0"/>
                <a:cs typeface="Times New Roman" panose="02020603050405020304" pitchFamily="18" charset="0"/>
              </a:rPr>
              <a:t>, </a:t>
            </a:r>
            <a:endParaRPr lang="it-IT" sz="32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9" name="Diagramma 28"/>
          <p:cNvGraphicFramePr/>
          <p:nvPr>
            <p:extLst>
              <p:ext uri="{D42A27DB-BD31-4B8C-83A1-F6EECF244321}">
                <p14:modId xmlns:p14="http://schemas.microsoft.com/office/powerpoint/2010/main" val="1936004380"/>
              </p:ext>
            </p:extLst>
          </p:nvPr>
        </p:nvGraphicFramePr>
        <p:xfrm>
          <a:off x="1738993" y="400050"/>
          <a:ext cx="9250136" cy="58129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4080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230335" y="543273"/>
            <a:ext cx="2603863" cy="707886"/>
          </a:xfrm>
          <a:prstGeom prst="rect">
            <a:avLst/>
          </a:prstGeom>
          <a:noFill/>
        </p:spPr>
        <p:txBody>
          <a:bodyPr wrap="square" rtlCol="0">
            <a:spAutoFit/>
          </a:bodyPr>
          <a:lstStyle/>
          <a:p>
            <a:r>
              <a:rPr lang="it-IT"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MISSION</a:t>
            </a:r>
            <a:endParaRPr lang="it-IT" sz="3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aphicFrame>
        <p:nvGraphicFramePr>
          <p:cNvPr id="2" name="Diagramma 1"/>
          <p:cNvGraphicFramePr/>
          <p:nvPr>
            <p:extLst>
              <p:ext uri="{D42A27DB-BD31-4B8C-83A1-F6EECF244321}">
                <p14:modId xmlns:p14="http://schemas.microsoft.com/office/powerpoint/2010/main" val="3907245279"/>
              </p:ext>
            </p:extLst>
          </p:nvPr>
        </p:nvGraphicFramePr>
        <p:xfrm>
          <a:off x="2358572" y="393095"/>
          <a:ext cx="7389586" cy="1321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reccia in giù 2"/>
          <p:cNvSpPr/>
          <p:nvPr/>
        </p:nvSpPr>
        <p:spPr>
          <a:xfrm>
            <a:off x="5834198" y="1729928"/>
            <a:ext cx="677636" cy="5143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1685108" y="2244278"/>
            <a:ext cx="9130938" cy="4375044"/>
          </a:xfrm>
          <a:prstGeom prst="rect">
            <a:avLst/>
          </a:prstGeom>
          <a:noFill/>
        </p:spPr>
        <p:txBody>
          <a:bodyPr wrap="square" rtlCol="0">
            <a:spAutoFit/>
          </a:bodyPr>
          <a:lstStyle/>
          <a:p>
            <a:pPr marL="171450" indent="-171450" algn="just">
              <a:lnSpc>
                <a:spcPct val="115000"/>
              </a:lnSpc>
              <a:spcAft>
                <a:spcPts val="0"/>
              </a:spcAft>
              <a:buFont typeface="Arial" pitchFamily="34" charset="0"/>
              <a:buChar char="•"/>
            </a:pPr>
            <a:r>
              <a:rPr lang="it-IT" sz="1600" b="1" dirty="0">
                <a:latin typeface="Calibri" panose="020F0502020204030204" pitchFamily="34" charset="0"/>
                <a:ea typeface="Calibri" panose="020F0502020204030204" pitchFamily="34" charset="0"/>
                <a:cs typeface="Times New Roman" panose="02020603050405020304" pitchFamily="18" charset="0"/>
              </a:rPr>
              <a:t>Rafforzare l’impegno programmatico a favore dell’inclusione</a:t>
            </a:r>
            <a:endParaRPr lang="it-IT" sz="16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15000"/>
              </a:lnSpc>
              <a:spcAft>
                <a:spcPts val="0"/>
              </a:spcAft>
              <a:buFont typeface="Arial" pitchFamily="34" charset="0"/>
              <a:buChar char="•"/>
            </a:pPr>
            <a:r>
              <a:rPr lang="it-IT" sz="1600" b="1" dirty="0">
                <a:latin typeface="Calibri" panose="020F0502020204030204" pitchFamily="34" charset="0"/>
                <a:ea typeface="Calibri" panose="020F0502020204030204" pitchFamily="34" charset="0"/>
                <a:cs typeface="Times New Roman" panose="02020603050405020304" pitchFamily="18" charset="0"/>
              </a:rPr>
              <a:t>Rafforzare progetti e azioni di Continuità</a:t>
            </a:r>
            <a:r>
              <a:rPr lang="it-IT" sz="1600" dirty="0">
                <a:latin typeface="Calibri" panose="020F0502020204030204" pitchFamily="34" charset="0"/>
                <a:ea typeface="Calibri" panose="020F0502020204030204" pitchFamily="34" charset="0"/>
                <a:cs typeface="Times New Roman" panose="02020603050405020304" pitchFamily="18" charset="0"/>
              </a:rPr>
              <a:t>, </a:t>
            </a:r>
          </a:p>
          <a:p>
            <a:pPr marL="171450" indent="-171450" algn="just">
              <a:lnSpc>
                <a:spcPct val="115000"/>
              </a:lnSpc>
              <a:spcAft>
                <a:spcPts val="0"/>
              </a:spcAft>
              <a:buFont typeface="Arial" pitchFamily="34" charset="0"/>
              <a:buChar char="•"/>
            </a:pPr>
            <a:r>
              <a:rPr lang="it-IT" sz="1600" b="1" dirty="0">
                <a:latin typeface="Calibri" panose="020F0502020204030204" pitchFamily="34" charset="0"/>
                <a:ea typeface="Calibri" panose="020F0502020204030204" pitchFamily="34" charset="0"/>
                <a:cs typeface="Times New Roman" panose="02020603050405020304" pitchFamily="18" charset="0"/>
              </a:rPr>
              <a:t>Rispondere ai bisogni formativi degli alunni </a:t>
            </a:r>
          </a:p>
          <a:p>
            <a:pPr marL="171450" indent="-171450" algn="just">
              <a:lnSpc>
                <a:spcPct val="115000"/>
              </a:lnSpc>
              <a:spcAft>
                <a:spcPts val="0"/>
              </a:spcAft>
              <a:buFont typeface="Arial" pitchFamily="34" charset="0"/>
              <a:buChar char="•"/>
            </a:pPr>
            <a:r>
              <a:rPr lang="it-IT" sz="1600" b="1" dirty="0">
                <a:latin typeface="Calibri" panose="020F0502020204030204" pitchFamily="34" charset="0"/>
                <a:ea typeface="Calibri" panose="020F0502020204030204" pitchFamily="34" charset="0"/>
                <a:cs typeface="Times New Roman" panose="02020603050405020304" pitchFamily="18" charset="0"/>
              </a:rPr>
              <a:t>Costruire un’efficace collaborazione con le famiglie</a:t>
            </a:r>
            <a:r>
              <a:rPr lang="it-IT" sz="1600" dirty="0">
                <a:latin typeface="Calibri" panose="020F0502020204030204" pitchFamily="34" charset="0"/>
                <a:ea typeface="Calibri" panose="020F0502020204030204" pitchFamily="34" charset="0"/>
                <a:cs typeface="Times New Roman" panose="02020603050405020304" pitchFamily="18" charset="0"/>
              </a:rPr>
              <a:t> </a:t>
            </a:r>
          </a:p>
          <a:p>
            <a:pPr marL="171450" indent="-171450" algn="just">
              <a:lnSpc>
                <a:spcPct val="115000"/>
              </a:lnSpc>
              <a:spcAft>
                <a:spcPts val="0"/>
              </a:spcAft>
              <a:buFont typeface="Arial" pitchFamily="34" charset="0"/>
              <a:buChar char="•"/>
            </a:pPr>
            <a:r>
              <a:rPr lang="it-IT" sz="1600" b="1" dirty="0">
                <a:latin typeface="Calibri" panose="020F0502020204030204" pitchFamily="34" charset="0"/>
                <a:ea typeface="Calibri" panose="020F0502020204030204" pitchFamily="34" charset="0"/>
                <a:cs typeface="Times New Roman" panose="02020603050405020304" pitchFamily="18" charset="0"/>
              </a:rPr>
              <a:t>Sviluppare l’integrazione con il territorio</a:t>
            </a:r>
            <a:endParaRPr lang="it-IT" sz="3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15000"/>
              </a:lnSpc>
              <a:spcAft>
                <a:spcPts val="0"/>
              </a:spcAft>
              <a:buFont typeface="Arial" pitchFamily="34" charset="0"/>
              <a:buChar char="•"/>
            </a:pPr>
            <a:r>
              <a:rPr lang="it-IT" sz="1600" b="1" dirty="0">
                <a:latin typeface="Calibri" panose="020F0502020204030204" pitchFamily="34" charset="0"/>
                <a:ea typeface="Calibri" panose="020F0502020204030204" pitchFamily="34" charset="0"/>
                <a:cs typeface="Times New Roman" panose="02020603050405020304" pitchFamily="18" charset="0"/>
              </a:rPr>
              <a:t>Promuovere e sostenere attività di ricerca e sperimentazione didattica</a:t>
            </a:r>
            <a:endParaRPr lang="it-IT" sz="3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15000"/>
              </a:lnSpc>
              <a:spcAft>
                <a:spcPts val="0"/>
              </a:spcAft>
              <a:buFont typeface="Arial" pitchFamily="34" charset="0"/>
              <a:buChar char="•"/>
            </a:pPr>
            <a:r>
              <a:rPr lang="it-IT" sz="1600" b="1" dirty="0">
                <a:latin typeface="Calibri" panose="020F0502020204030204" pitchFamily="34" charset="0"/>
                <a:ea typeface="Calibri" panose="020F0502020204030204" pitchFamily="34" charset="0"/>
                <a:cs typeface="Times New Roman" panose="02020603050405020304" pitchFamily="18" charset="0"/>
              </a:rPr>
              <a:t>Implementare le procedure di valutazione con funzione formativa</a:t>
            </a:r>
            <a:r>
              <a:rPr lang="it-IT" sz="1600" dirty="0">
                <a:latin typeface="Calibri" panose="020F0502020204030204" pitchFamily="34" charset="0"/>
                <a:ea typeface="Calibri" panose="020F0502020204030204" pitchFamily="34" charset="0"/>
                <a:cs typeface="Times New Roman" panose="02020603050405020304" pitchFamily="18" charset="0"/>
              </a:rPr>
              <a:t> </a:t>
            </a:r>
          </a:p>
          <a:p>
            <a:pPr marL="171450" indent="-171450" algn="just">
              <a:lnSpc>
                <a:spcPct val="115000"/>
              </a:lnSpc>
              <a:spcAft>
                <a:spcPts val="0"/>
              </a:spcAft>
              <a:buFont typeface="Arial" pitchFamily="34" charset="0"/>
              <a:buChar char="•"/>
            </a:pPr>
            <a:r>
              <a:rPr lang="it-IT" sz="1600" b="1" dirty="0">
                <a:latin typeface="Calibri" panose="020F0502020204030204" pitchFamily="34" charset="0"/>
                <a:ea typeface="Calibri" panose="020F0502020204030204" pitchFamily="34" charset="0"/>
                <a:cs typeface="Times New Roman" panose="02020603050405020304" pitchFamily="18" charset="0"/>
              </a:rPr>
              <a:t>Potenziare le attività ed integrare i compiti e le funzioni dei diversi organi collegiali</a:t>
            </a:r>
            <a:r>
              <a:rPr lang="it-IT" sz="1600" dirty="0">
                <a:latin typeface="Calibri" panose="020F0502020204030204" pitchFamily="34" charset="0"/>
                <a:ea typeface="Calibri" panose="020F0502020204030204" pitchFamily="34" charset="0"/>
                <a:cs typeface="Times New Roman" panose="02020603050405020304" pitchFamily="18" charset="0"/>
              </a:rPr>
              <a:t>; </a:t>
            </a:r>
            <a:endParaRPr lang="it-IT" sz="3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15000"/>
              </a:lnSpc>
              <a:spcAft>
                <a:spcPts val="0"/>
              </a:spcAft>
              <a:buFont typeface="Arial" pitchFamily="34" charset="0"/>
              <a:buChar char="•"/>
            </a:pPr>
            <a:r>
              <a:rPr lang="it-IT" sz="1600" b="1" dirty="0">
                <a:latin typeface="Calibri" panose="020F0502020204030204" pitchFamily="34" charset="0"/>
                <a:ea typeface="Calibri" panose="020F0502020204030204" pitchFamily="34" charset="0"/>
                <a:cs typeface="Times New Roman" panose="02020603050405020304" pitchFamily="18" charset="0"/>
              </a:rPr>
              <a:t>Promuovere l’utilizzo razionale e flessibile delle risorse umane , valorizzare le competenze professionali</a:t>
            </a:r>
            <a:r>
              <a:rPr lang="it-IT" sz="1600" dirty="0">
                <a:latin typeface="Calibri" panose="020F0502020204030204" pitchFamily="34" charset="0"/>
                <a:ea typeface="Calibri" panose="020F0502020204030204" pitchFamily="34" charset="0"/>
                <a:cs typeface="Times New Roman" panose="02020603050405020304" pitchFamily="18" charset="0"/>
              </a:rPr>
              <a:t>;</a:t>
            </a:r>
            <a:endParaRPr lang="it-IT" sz="3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15000"/>
              </a:lnSpc>
              <a:spcAft>
                <a:spcPts val="0"/>
              </a:spcAft>
              <a:buFont typeface="Arial" pitchFamily="34" charset="0"/>
              <a:buChar char="•"/>
            </a:pPr>
            <a:r>
              <a:rPr lang="it-IT" sz="1600" b="1" dirty="0">
                <a:latin typeface="Calibri" panose="020F0502020204030204" pitchFamily="34" charset="0"/>
                <a:ea typeface="Calibri" panose="020F0502020204030204" pitchFamily="34" charset="0"/>
                <a:cs typeface="Times New Roman" panose="02020603050405020304" pitchFamily="18" charset="0"/>
              </a:rPr>
              <a:t>Migliorare il sistema di comunicazione, socializzazione e condivisione</a:t>
            </a:r>
            <a:r>
              <a:rPr lang="it-IT" sz="1600" dirty="0">
                <a:latin typeface="Calibri" panose="020F0502020204030204" pitchFamily="34" charset="0"/>
                <a:ea typeface="Calibri" panose="020F0502020204030204" pitchFamily="34" charset="0"/>
                <a:cs typeface="Times New Roman" panose="02020603050405020304" pitchFamily="18" charset="0"/>
              </a:rPr>
              <a:t> </a:t>
            </a:r>
          </a:p>
          <a:p>
            <a:pPr marL="171450" indent="-171450" algn="just">
              <a:lnSpc>
                <a:spcPct val="115000"/>
              </a:lnSpc>
              <a:spcAft>
                <a:spcPts val="0"/>
              </a:spcAft>
              <a:buFont typeface="Arial" pitchFamily="34" charset="0"/>
              <a:buChar char="•"/>
            </a:pPr>
            <a:r>
              <a:rPr lang="it-IT" sz="1600" b="1" dirty="0">
                <a:latin typeface="Calibri" panose="020F0502020204030204" pitchFamily="34" charset="0"/>
                <a:ea typeface="Calibri" panose="020F0502020204030204" pitchFamily="34" charset="0"/>
                <a:cs typeface="Times New Roman" panose="02020603050405020304" pitchFamily="18" charset="0"/>
              </a:rPr>
              <a:t>Migliorare le competenze</a:t>
            </a:r>
            <a:r>
              <a:rPr lang="it-IT" sz="1600" dirty="0">
                <a:latin typeface="Calibri" panose="020F0502020204030204" pitchFamily="34" charset="0"/>
                <a:ea typeface="Calibri" panose="020F0502020204030204" pitchFamily="34" charset="0"/>
                <a:cs typeface="Times New Roman" panose="02020603050405020304" pitchFamily="18" charset="0"/>
              </a:rPr>
              <a:t> </a:t>
            </a:r>
          </a:p>
          <a:p>
            <a:pPr marL="171450" indent="-171450" algn="just">
              <a:lnSpc>
                <a:spcPct val="115000"/>
              </a:lnSpc>
              <a:spcAft>
                <a:spcPts val="0"/>
              </a:spcAft>
              <a:buFont typeface="Arial" pitchFamily="34" charset="0"/>
              <a:buChar char="•"/>
            </a:pPr>
            <a:r>
              <a:rPr lang="it-IT" sz="1600" b="1" dirty="0">
                <a:latin typeface="Calibri" panose="020F0502020204030204" pitchFamily="34" charset="0"/>
                <a:ea typeface="Calibri" panose="020F0502020204030204" pitchFamily="34" charset="0"/>
                <a:cs typeface="Times New Roman" panose="02020603050405020304" pitchFamily="18" charset="0"/>
              </a:rPr>
              <a:t>Intensificare l’utilizzo delle tecnologie informatiche e multimediali</a:t>
            </a:r>
            <a:endParaRPr lang="it-IT" sz="3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15000"/>
              </a:lnSpc>
              <a:spcAft>
                <a:spcPts val="0"/>
              </a:spcAft>
              <a:buFont typeface="Arial" pitchFamily="34" charset="0"/>
              <a:buChar char="•"/>
            </a:pPr>
            <a:r>
              <a:rPr lang="it-IT" sz="1600" b="1" dirty="0">
                <a:latin typeface="Calibri" panose="020F0502020204030204" pitchFamily="34" charset="0"/>
                <a:ea typeface="Calibri" panose="020F0502020204030204" pitchFamily="34" charset="0"/>
                <a:cs typeface="Times New Roman" panose="02020603050405020304" pitchFamily="18" charset="0"/>
              </a:rPr>
              <a:t>Migliorare quantità e qualità delle dotazioni tecnologiche</a:t>
            </a:r>
          </a:p>
          <a:p>
            <a:pPr marL="171450" indent="-171450" algn="just">
              <a:lnSpc>
                <a:spcPct val="115000"/>
              </a:lnSpc>
              <a:spcAft>
                <a:spcPts val="0"/>
              </a:spcAft>
              <a:buFont typeface="Arial" pitchFamily="34" charset="0"/>
              <a:buChar char="•"/>
            </a:pPr>
            <a:r>
              <a:rPr lang="it-IT" sz="1600" b="1" dirty="0">
                <a:latin typeface="Calibri" panose="020F0502020204030204" pitchFamily="34" charset="0"/>
                <a:ea typeface="Calibri" panose="020F0502020204030204" pitchFamily="34" charset="0"/>
                <a:cs typeface="Times New Roman" panose="02020603050405020304" pitchFamily="18" charset="0"/>
              </a:rPr>
              <a:t>Sostenere la formazione e l’ autoaggiornamento</a:t>
            </a:r>
            <a:endParaRPr lang="it-IT" sz="3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15000"/>
              </a:lnSpc>
              <a:spcAft>
                <a:spcPts val="1000"/>
              </a:spcAft>
              <a:buFont typeface="Arial" pitchFamily="34" charset="0"/>
              <a:buChar char="•"/>
            </a:pPr>
            <a:r>
              <a:rPr lang="it-IT" sz="1600" b="1" dirty="0">
                <a:latin typeface="Calibri" panose="020F0502020204030204" pitchFamily="34" charset="0"/>
                <a:ea typeface="Calibri" panose="020F0502020204030204" pitchFamily="34" charset="0"/>
                <a:cs typeface="Times New Roman" panose="02020603050405020304" pitchFamily="18" charset="0"/>
              </a:rPr>
              <a:t>Diffondere la cultura della sicurezza e prevenzione</a:t>
            </a:r>
            <a:endParaRPr lang="it-IT"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7445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975757" y="1667285"/>
            <a:ext cx="8784771" cy="5078313"/>
          </a:xfrm>
          <a:prstGeom prst="rect">
            <a:avLst/>
          </a:prstGeom>
        </p:spPr>
        <p:txBody>
          <a:bodyPr wrap="square">
            <a:spAutoFit/>
          </a:bodyPr>
          <a:lstStyle/>
          <a:p>
            <a:pPr lvl="0"/>
            <a:r>
              <a:rPr lang="it-IT" b="1" dirty="0"/>
              <a:t>La scuola valuta le esigenze formative</a:t>
            </a:r>
          </a:p>
          <a:p>
            <a:pPr lvl="0"/>
            <a:r>
              <a:rPr lang="it-IT" dirty="0"/>
              <a:t>Considera le sue risorse materiali e professionali</a:t>
            </a:r>
          </a:p>
          <a:p>
            <a:pPr lvl="0"/>
            <a:r>
              <a:rPr lang="it-IT" dirty="0"/>
              <a:t>Realizza  </a:t>
            </a:r>
            <a:r>
              <a:rPr lang="it-IT" kern="0" dirty="0">
                <a:solidFill>
                  <a:sysClr val="windowText" lastClr="000000"/>
                </a:solidFill>
              </a:rPr>
              <a:t>Percorsi finalizzati a:</a:t>
            </a:r>
          </a:p>
          <a:p>
            <a:pPr marL="285750" lvl="0" indent="-285750">
              <a:buFont typeface="Wingdings" pitchFamily="2" charset="2"/>
              <a:buChar char="ü"/>
            </a:pPr>
            <a:r>
              <a:rPr lang="it-IT" i="1" dirty="0"/>
              <a:t>Valorizzazione e potenziamento delle competenze</a:t>
            </a:r>
            <a:r>
              <a:rPr lang="it-IT" dirty="0"/>
              <a:t> </a:t>
            </a:r>
            <a:r>
              <a:rPr lang="it-IT" i="1" dirty="0"/>
              <a:t>linguistiche, con particolare riferimento</a:t>
            </a:r>
            <a:r>
              <a:rPr lang="it-IT" dirty="0"/>
              <a:t> </a:t>
            </a:r>
            <a:r>
              <a:rPr lang="it-IT" i="1" dirty="0"/>
              <a:t>all’Italiano e alla lingua Inglese;</a:t>
            </a:r>
          </a:p>
          <a:p>
            <a:pPr marL="285750" lvl="0" indent="-285750">
              <a:buFont typeface="Wingdings" pitchFamily="2" charset="2"/>
              <a:buChar char="ü"/>
            </a:pPr>
            <a:r>
              <a:rPr lang="it-IT" i="1" dirty="0"/>
              <a:t>Potenziamento delle competenze logico-matematiche;</a:t>
            </a:r>
          </a:p>
          <a:p>
            <a:pPr marL="285750" lvl="0" indent="-285750">
              <a:buFont typeface="Wingdings" pitchFamily="2" charset="2"/>
              <a:buChar char="ü"/>
            </a:pPr>
            <a:r>
              <a:rPr lang="it-IT" i="1" dirty="0"/>
              <a:t>Potenziamento delle competenze nella pratica e nella cultura</a:t>
            </a:r>
            <a:r>
              <a:rPr lang="it-IT" b="1" i="1" dirty="0"/>
              <a:t> </a:t>
            </a:r>
            <a:r>
              <a:rPr lang="it-IT" i="1" dirty="0"/>
              <a:t>musicale, nell’arte, nel cinema, nel teatro;</a:t>
            </a:r>
          </a:p>
          <a:p>
            <a:pPr marL="285750" lvl="0" indent="-285750">
              <a:buFont typeface="Wingdings" pitchFamily="2" charset="2"/>
              <a:buChar char="ü"/>
            </a:pPr>
            <a:r>
              <a:rPr lang="it-IT" i="1" dirty="0"/>
              <a:t>Sviluppo delle competenze in materia di cittadinanza attiva e democratica ;</a:t>
            </a:r>
          </a:p>
          <a:p>
            <a:pPr marL="285750" lvl="0" indent="-285750">
              <a:buFont typeface="Wingdings" pitchFamily="2" charset="2"/>
              <a:buChar char="ü"/>
            </a:pPr>
            <a:r>
              <a:rPr lang="it-IT" i="1" dirty="0"/>
              <a:t>Potenziamento delle discipline motorie e sviluppo di comportamenti ispirati a uno stile di vita sano con particolare riferimento all’alimentazione;</a:t>
            </a:r>
          </a:p>
          <a:p>
            <a:pPr marL="285750" lvl="0" indent="-285750">
              <a:buFont typeface="Wingdings" pitchFamily="2" charset="2"/>
              <a:buChar char="ü"/>
            </a:pPr>
            <a:r>
              <a:rPr lang="it-IT" i="1" dirty="0"/>
              <a:t>Individuazione di percorsi e di sistemi funzionali alla premialità e alla valutazione del merito.</a:t>
            </a:r>
          </a:p>
          <a:p>
            <a:pPr marL="285750" lvl="0" indent="-285750">
              <a:buFont typeface="Wingdings" pitchFamily="2" charset="2"/>
              <a:buChar char="ü"/>
            </a:pPr>
            <a:r>
              <a:rPr lang="it-IT" i="1" dirty="0"/>
              <a:t>Acquisizione di familiarità con la lingua inglese sin dalla scuola dell’infanzia;</a:t>
            </a:r>
          </a:p>
          <a:p>
            <a:pPr marL="285750" lvl="0" indent="-285750">
              <a:buFont typeface="Wingdings" pitchFamily="2" charset="2"/>
              <a:buChar char="ü"/>
            </a:pPr>
            <a:r>
              <a:rPr lang="it-IT" i="1" dirty="0"/>
              <a:t>Sviluppo e </a:t>
            </a:r>
            <a:r>
              <a:rPr lang="it-IT" i="1" dirty="0" err="1"/>
              <a:t>potenziomento</a:t>
            </a:r>
            <a:r>
              <a:rPr lang="it-IT" i="1" dirty="0"/>
              <a:t> </a:t>
            </a:r>
            <a:r>
              <a:rPr lang="it-IT" i="1" dirty="0" err="1"/>
              <a:t>law</a:t>
            </a:r>
            <a:r>
              <a:rPr lang="it-IT" i="1" dirty="0"/>
              <a:t>  &amp; </a:t>
            </a:r>
            <a:r>
              <a:rPr lang="it-IT" i="1" dirty="0" err="1"/>
              <a:t>economic</a:t>
            </a:r>
            <a:r>
              <a:rPr lang="it-IT" i="1" dirty="0"/>
              <a:t>. Per  le classi prime.</a:t>
            </a:r>
          </a:p>
          <a:p>
            <a:pPr marL="285750" lvl="0" indent="-285750">
              <a:buFont typeface="Wingdings" pitchFamily="2" charset="2"/>
              <a:buChar char="ü"/>
            </a:pPr>
            <a:endParaRPr lang="it-IT" dirty="0"/>
          </a:p>
        </p:txBody>
      </p:sp>
      <p:graphicFrame>
        <p:nvGraphicFramePr>
          <p:cNvPr id="8" name="Diagramma 7"/>
          <p:cNvGraphicFramePr/>
          <p:nvPr>
            <p:extLst>
              <p:ext uri="{D42A27DB-BD31-4B8C-83A1-F6EECF244321}">
                <p14:modId xmlns:p14="http://schemas.microsoft.com/office/powerpoint/2010/main" val="1954255313"/>
              </p:ext>
            </p:extLst>
          </p:nvPr>
        </p:nvGraphicFramePr>
        <p:xfrm>
          <a:off x="2253343" y="403590"/>
          <a:ext cx="7421336" cy="2527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099023"/>
      </p:ext>
    </p:extLst>
  </p:cSld>
  <p:clrMapOvr>
    <a:masterClrMapping/>
  </p:clrMapOvr>
</p:sld>
</file>

<file path=ppt/theme/theme1.xml><?xml version="1.0" encoding="utf-8"?>
<a:theme xmlns:a="http://schemas.openxmlformats.org/drawingml/2006/main" name="Filo">
  <a:themeElements>
    <a:clrScheme name="Filo">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Filo">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1674</TotalTime>
  <Words>2675</Words>
  <Application>Microsoft Office PowerPoint</Application>
  <PresentationFormat>Personalizzato</PresentationFormat>
  <Paragraphs>458</Paragraphs>
  <Slides>39</Slides>
  <Notes>0</Notes>
  <HiddenSlides>0</HiddenSlides>
  <MMClips>0</MMClips>
  <ScaleCrop>false</ScaleCrop>
  <HeadingPairs>
    <vt:vector size="4" baseType="variant">
      <vt:variant>
        <vt:lpstr>Tema</vt:lpstr>
      </vt:variant>
      <vt:variant>
        <vt:i4>1</vt:i4>
      </vt:variant>
      <vt:variant>
        <vt:lpstr>Titoli diapositive</vt:lpstr>
      </vt:variant>
      <vt:variant>
        <vt:i4>39</vt:i4>
      </vt:variant>
    </vt:vector>
  </HeadingPairs>
  <TitlesOfParts>
    <vt:vector size="40" baseType="lpstr">
      <vt:lpstr>Filo</vt:lpstr>
      <vt:lpstr>Presentazione standard di PowerPoint</vt:lpstr>
      <vt:lpstr>PRESENTAZIONE DELLA DIRIGENTE SCOLASTICA</vt:lpstr>
      <vt:lpstr>Una scuola a misura di  bambino…</vt:lpstr>
      <vt:lpstr>OFFERTA FORMATIVA TRIENNIO 2022/2025</vt:lpstr>
      <vt:lpstr>OBIETTIVI STRATEGICI</vt:lpstr>
      <vt:lpstr>Presentazione standard di PowerPoint</vt:lpstr>
      <vt:lpstr>Presentazione standard di PowerPoint</vt:lpstr>
      <vt:lpstr>Presentazione standard di PowerPoint</vt:lpstr>
      <vt:lpstr>Presentazione standard di PowerPoint</vt:lpstr>
      <vt:lpstr>PROGETTI DI ARRICCHIMENTO CURRICOLARE ED EXTRACURRICOLARE</vt:lpstr>
      <vt:lpstr>Presentazione standard di PowerPoint</vt:lpstr>
      <vt:lpstr>Presentazione standard di PowerPoint</vt:lpstr>
      <vt:lpstr>Presentazione standard di PowerPoint</vt:lpstr>
      <vt:lpstr>PIANO ACCOGLIENZA E GESTIONE ALUNNI CON BES </vt:lpstr>
      <vt:lpstr>FLESSIBILITA’ DIDATTICA E ORGANIZZATIVA</vt:lpstr>
      <vt:lpstr>Presentazione standard di PowerPoint</vt:lpstr>
      <vt:lpstr>Presentazione standard di PowerPoint</vt:lpstr>
      <vt:lpstr>Presentazione standard di PowerPoint</vt:lpstr>
      <vt:lpstr>Presentazione standard di PowerPoint</vt:lpstr>
      <vt:lpstr>Presentazione standard di PowerPoint</vt:lpstr>
      <vt:lpstr>CURRICOLO OBBLIGATORIO TEMPO PIENO</vt:lpstr>
      <vt:lpstr>RAPPORTI CO L’UTENZA E IL TERRITORIO</vt:lpstr>
      <vt:lpstr>Presentazione standard di PowerPoint</vt:lpstr>
      <vt:lpstr>CONCLUSIONI</vt:lpstr>
      <vt:lpstr>Il Circolo Didattico «P. Megali» si compone di tre plessi di scuola dell’Infanzia</vt:lpstr>
      <vt:lpstr>Scuola dell’Infanzia Via Turati 3 sezioni:  a tempo normale(40 h)  </vt:lpstr>
      <vt:lpstr>Scuola dell’Infanzia Via Rumbolo 2 sezioni: 1 a tempo normale(40 h)                  1 a tempo ridotto (25 h) </vt:lpstr>
      <vt:lpstr>Scuola dell’Infanzia Via  Lacco 1 sezione: 1 a tempo normale(40 h)  </vt:lpstr>
      <vt:lpstr>E di sei plessi di scuola primaria</vt:lpstr>
      <vt:lpstr>SCUOLA PRIMARIA VIA P. SURFARO (MARINA)</vt:lpstr>
      <vt:lpstr>Presentazione standard di PowerPoint</vt:lpstr>
      <vt:lpstr>Presentazione standard di PowerPoint</vt:lpstr>
      <vt:lpstr>Presentazione standard di PowerPoint</vt:lpstr>
      <vt:lpstr>Presentazione standard di PowerPoint</vt:lpstr>
      <vt:lpstr>COMUNICAZIONI SCUOLA FAMIGLIA</vt:lpstr>
      <vt:lpstr>RAPPORTI SCUOLA FAMIGLIA</vt:lpstr>
      <vt:lpstr>RAPPORTI CON IL TERRITORIO (Convenzioni e protocolli di rete)</vt:lpstr>
      <vt:lpstr>TEMPO SCUOLA</vt:lpstr>
      <vt:lpstr>Informazioni alle famiglie sulle modalita’ di iscrizione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annamarrari@outlook.it</dc:creator>
  <cp:lastModifiedBy>admin</cp:lastModifiedBy>
  <cp:revision>103</cp:revision>
  <cp:lastPrinted>2019-01-08T11:00:26Z</cp:lastPrinted>
  <dcterms:created xsi:type="dcterms:W3CDTF">2019-01-06T16:42:06Z</dcterms:created>
  <dcterms:modified xsi:type="dcterms:W3CDTF">2023-01-13T10:13:58Z</dcterms:modified>
</cp:coreProperties>
</file>